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fntdata" ContentType="application/x-fontdata"/>
  <Default Extension="xml" ContentType="application/xml"/>
  <Default Extension="wdp" ContentType="image/vnd.ms-photo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ppt/tags/tag1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ppt/tags/tag2.xml" ContentType="application/vnd.openxmlformats-officedocument.presentationml.tag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5"/>
  </p:notesMasterIdLst>
  <p:sldIdLst>
    <p:sldId id="256" r:id="rId2"/>
    <p:sldId id="258" r:id="rId3"/>
    <p:sldId id="259" r:id="rId4"/>
    <p:sldId id="260" r:id="rId5"/>
    <p:sldId id="261" r:id="rId6"/>
    <p:sldId id="265" r:id="rId7"/>
    <p:sldId id="262" r:id="rId8"/>
    <p:sldId id="263" r:id="rId9"/>
    <p:sldId id="266" r:id="rId10"/>
    <p:sldId id="302" r:id="rId11"/>
    <p:sldId id="264" r:id="rId12"/>
    <p:sldId id="268" r:id="rId13"/>
    <p:sldId id="303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Lato" panose="020F0502020204030203" pitchFamily="34" charset="0"/>
      <p:regular r:id="rId20"/>
      <p:bold r:id="rId21"/>
      <p:italic r:id="rId22"/>
      <p:boldItalic r:id="rId23"/>
    </p:embeddedFont>
    <p:embeddedFont>
      <p:font typeface="Poppins" pitchFamily="2" charset="77"/>
      <p:regular r:id="rId24"/>
      <p:bold r:id="rId25"/>
      <p:italic r:id="rId26"/>
      <p:boldItalic r:id="rId27"/>
    </p:embeddedFont>
    <p:embeddedFont>
      <p:font typeface="Poppins Black" pitchFamily="2" charset="7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4" userDrawn="1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36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A06E385-FCD6-4185-ADE5-67182CE22889}">
  <a:tblStyle styleId="{8A06E385-FCD6-4185-ADE5-67182CE2288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53"/>
    <p:restoredTop sz="94641"/>
  </p:normalViewPr>
  <p:slideViewPr>
    <p:cSldViewPr snapToGrid="0">
      <p:cViewPr>
        <p:scale>
          <a:sx n="97" d="100"/>
          <a:sy n="97" d="100"/>
        </p:scale>
        <p:origin x="5544" y="3248"/>
      </p:cViewPr>
      <p:guideLst>
        <p:guide orient="horz" pos="216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viewProps" Target="viewProps.xml"/><Relationship Id="rId37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04a98a7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c04a98a7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c87bfb6c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ac87bfb6cd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ac87bfb6cd_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ac87bfb6cd_0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f6f6f201e_0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f6f6f201e_0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f6f6f201e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f6f6f201e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c04a98a73a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c04a98a73a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c04a98a73a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c04a98a73a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c87bfb6c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ac87bfb6c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c87bfb6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c87bfb6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ac87bfb6cd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ac87bfb6cd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c04a98a73a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c04a98a73a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493668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17950" y="1512875"/>
            <a:ext cx="4460100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None/>
              <a:defRPr sz="4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17950" y="3620975"/>
            <a:ext cx="3829200" cy="2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1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body" idx="1"/>
          </p:nvPr>
        </p:nvSpPr>
        <p:spPr>
          <a:xfrm>
            <a:off x="1018025" y="2439665"/>
            <a:ext cx="3395100" cy="7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1018025" y="16954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5">
    <p:bg>
      <p:bgPr>
        <a:solidFill>
          <a:srgbClr val="493668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>
            <a:spLocks noGrp="1"/>
          </p:cNvSpPr>
          <p:nvPr>
            <p:ph type="ctrTitle"/>
          </p:nvPr>
        </p:nvSpPr>
        <p:spPr>
          <a:xfrm>
            <a:off x="1128600" y="1869400"/>
            <a:ext cx="6886800" cy="11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2088425" y="3379187"/>
            <a:ext cx="4933800" cy="7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33">
    <p:bg>
      <p:bgPr>
        <a:solidFill>
          <a:srgbClr val="493668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1_1">
    <p:bg>
      <p:bgPr>
        <a:solidFill>
          <a:srgbClr val="493668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>
            <a:spLocks noGrp="1"/>
          </p:cNvSpPr>
          <p:nvPr>
            <p:ph type="title"/>
          </p:nvPr>
        </p:nvSpPr>
        <p:spPr>
          <a:xfrm>
            <a:off x="1756414" y="1585275"/>
            <a:ext cx="21471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subTitle" idx="1"/>
          </p:nvPr>
        </p:nvSpPr>
        <p:spPr>
          <a:xfrm>
            <a:off x="1463614" y="1876251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title" idx="2"/>
          </p:nvPr>
        </p:nvSpPr>
        <p:spPr>
          <a:xfrm>
            <a:off x="1756414" y="3249375"/>
            <a:ext cx="21471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3"/>
          </p:nvPr>
        </p:nvSpPr>
        <p:spPr>
          <a:xfrm>
            <a:off x="1463614" y="3547287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4"/>
          </p:nvPr>
        </p:nvSpPr>
        <p:spPr>
          <a:xfrm>
            <a:off x="5195636" y="1585275"/>
            <a:ext cx="22368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5"/>
          </p:nvPr>
        </p:nvSpPr>
        <p:spPr>
          <a:xfrm>
            <a:off x="4947686" y="1876251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6"/>
          </p:nvPr>
        </p:nvSpPr>
        <p:spPr>
          <a:xfrm>
            <a:off x="5195636" y="3249525"/>
            <a:ext cx="22368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7"/>
          </p:nvPr>
        </p:nvSpPr>
        <p:spPr>
          <a:xfrm>
            <a:off x="4947686" y="3546842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title" idx="8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ow columns">
  <p:cSld name="CUSTOM_35">
    <p:bg>
      <p:bgPr>
        <a:solidFill>
          <a:srgbClr val="493668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>
            <a:off x="713225" y="569813"/>
            <a:ext cx="3110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title" idx="2"/>
          </p:nvPr>
        </p:nvSpPr>
        <p:spPr>
          <a:xfrm>
            <a:off x="5314475" y="569813"/>
            <a:ext cx="3110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ubTitle" idx="1"/>
          </p:nvPr>
        </p:nvSpPr>
        <p:spPr>
          <a:xfrm>
            <a:off x="719627" y="1234167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subTitle" idx="3"/>
          </p:nvPr>
        </p:nvSpPr>
        <p:spPr>
          <a:xfrm>
            <a:off x="5323573" y="1234167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644245" y="2032392"/>
            <a:ext cx="3423600" cy="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139251" y="1886475"/>
            <a:ext cx="3056100" cy="13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300"/>
              <a:buNone/>
              <a:defRPr sz="20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300"/>
              <a:buNone/>
              <a:defRPr sz="123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300"/>
              <a:buNone/>
              <a:defRPr sz="123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300"/>
              <a:buNone/>
              <a:defRPr sz="123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300"/>
              <a:buNone/>
              <a:defRPr sz="123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300"/>
              <a:buNone/>
              <a:defRPr sz="123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300"/>
              <a:buNone/>
              <a:defRPr sz="123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300"/>
              <a:buNone/>
              <a:defRPr sz="123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300"/>
              <a:buNone/>
              <a:defRPr sz="123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644245" y="3062708"/>
            <a:ext cx="32469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3225" y="1243700"/>
            <a:ext cx="5922600" cy="32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>
                <a:solidFill>
                  <a:schemeClr val="lt1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dos columnas " type="twoColTx">
  <p:cSld name="TITLE_AND_TWO_COLUMNS">
    <p:bg>
      <p:bgPr>
        <a:solidFill>
          <a:srgbClr val="493668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1100627" y="2605767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2"/>
          </p:nvPr>
        </p:nvSpPr>
        <p:spPr>
          <a:xfrm>
            <a:off x="4942573" y="2605767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1407387" y="1951661"/>
            <a:ext cx="24873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 idx="3"/>
          </p:nvPr>
        </p:nvSpPr>
        <p:spPr>
          <a:xfrm>
            <a:off x="5255863" y="1951661"/>
            <a:ext cx="24873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type="titleOnly">
  <p:cSld name="TITLE_ONLY">
    <p:bg>
      <p:bgPr>
        <a:solidFill>
          <a:schemeClr val="dk2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493668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>
            <a:spLocks noGrp="1"/>
          </p:cNvSpPr>
          <p:nvPr>
            <p:ph type="ctrTitle"/>
          </p:nvPr>
        </p:nvSpPr>
        <p:spPr>
          <a:xfrm>
            <a:off x="1690800" y="1412200"/>
            <a:ext cx="5762400" cy="11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2105100" y="2523638"/>
            <a:ext cx="4933800" cy="7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solidFill>
          <a:srgbClr val="493668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 txBox="1">
            <a:spLocks noGrp="1"/>
          </p:cNvSpPr>
          <p:nvPr>
            <p:ph type="title"/>
          </p:nvPr>
        </p:nvSpPr>
        <p:spPr>
          <a:xfrm>
            <a:off x="4891050" y="1860751"/>
            <a:ext cx="28071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title" idx="2" hasCustomPrompt="1"/>
          </p:nvPr>
        </p:nvSpPr>
        <p:spPr>
          <a:xfrm>
            <a:off x="3987701" y="1141600"/>
            <a:ext cx="8271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" name="Google Shape;42;p13"/>
          <p:cNvSpPr txBox="1">
            <a:spLocks noGrp="1"/>
          </p:cNvSpPr>
          <p:nvPr>
            <p:ph type="title" idx="3" hasCustomPrompt="1"/>
          </p:nvPr>
        </p:nvSpPr>
        <p:spPr>
          <a:xfrm>
            <a:off x="3987701" y="2009523"/>
            <a:ext cx="8271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13"/>
          <p:cNvSpPr txBox="1">
            <a:spLocks noGrp="1"/>
          </p:cNvSpPr>
          <p:nvPr>
            <p:ph type="title" idx="4"/>
          </p:nvPr>
        </p:nvSpPr>
        <p:spPr>
          <a:xfrm>
            <a:off x="4891050" y="3605801"/>
            <a:ext cx="27195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 idx="5"/>
          </p:nvPr>
        </p:nvSpPr>
        <p:spPr>
          <a:xfrm>
            <a:off x="4891050" y="1021526"/>
            <a:ext cx="27195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6"/>
          </p:nvPr>
        </p:nvSpPr>
        <p:spPr>
          <a:xfrm>
            <a:off x="4891050" y="2737876"/>
            <a:ext cx="27195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7" hasCustomPrompt="1"/>
          </p:nvPr>
        </p:nvSpPr>
        <p:spPr>
          <a:xfrm>
            <a:off x="3987701" y="2857951"/>
            <a:ext cx="8271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8" hasCustomPrompt="1"/>
          </p:nvPr>
        </p:nvSpPr>
        <p:spPr>
          <a:xfrm>
            <a:off x="3987701" y="3725875"/>
            <a:ext cx="8271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1"/>
          </p:nvPr>
        </p:nvSpPr>
        <p:spPr>
          <a:xfrm>
            <a:off x="4891050" y="1308841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9"/>
          </p:nvPr>
        </p:nvSpPr>
        <p:spPr>
          <a:xfrm>
            <a:off x="4891050" y="3022946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13"/>
          </p:nvPr>
        </p:nvSpPr>
        <p:spPr>
          <a:xfrm>
            <a:off x="4891050" y="2140224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4"/>
          </p:nvPr>
        </p:nvSpPr>
        <p:spPr>
          <a:xfrm>
            <a:off x="4891050" y="3885274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15"/>
          </p:nvPr>
        </p:nvSpPr>
        <p:spPr>
          <a:xfrm>
            <a:off x="865625" y="2307450"/>
            <a:ext cx="267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5">
    <p:bg>
      <p:bgPr>
        <a:solidFill>
          <a:srgbClr val="493668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4445150" y="1569060"/>
            <a:ext cx="4356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>
            <a:off x="4335025" y="2345080"/>
            <a:ext cx="4362000" cy="13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7F9C79-DAFF-4B4D-AB5E-8B5EFC060366}"/>
              </a:ext>
            </a:extLst>
          </p:cNvPr>
          <p:cNvSpPr/>
          <p:nvPr/>
        </p:nvSpPr>
        <p:spPr>
          <a:xfrm>
            <a:off x="-1" y="0"/>
            <a:ext cx="9143975" cy="670506"/>
          </a:xfrm>
          <a:prstGeom prst="rect">
            <a:avLst/>
          </a:prstGeom>
          <a:solidFill>
            <a:srgbClr val="493668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6" name="Google Shape;6;p1"/>
          <p:cNvSpPr txBox="1">
            <a:spLocks noGrp="1"/>
          </p:cNvSpPr>
          <p:nvPr userDrawn="1"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Poppins Black"/>
              <a:buNone/>
              <a:defRPr sz="2700">
                <a:solidFill>
                  <a:schemeClr val="hlink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Poppins Black"/>
              <a:buNone/>
              <a:defRPr sz="3000">
                <a:solidFill>
                  <a:schemeClr val="hlink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Poppins Black"/>
              <a:buNone/>
              <a:defRPr sz="3000">
                <a:solidFill>
                  <a:schemeClr val="hlink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Poppins Black"/>
              <a:buNone/>
              <a:defRPr sz="3000">
                <a:solidFill>
                  <a:schemeClr val="hlink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Poppins Black"/>
              <a:buNone/>
              <a:defRPr sz="3000">
                <a:solidFill>
                  <a:schemeClr val="hlink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Poppins Black"/>
              <a:buNone/>
              <a:defRPr sz="3000">
                <a:solidFill>
                  <a:schemeClr val="hlink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Poppins Black"/>
              <a:buNone/>
              <a:defRPr sz="3000">
                <a:solidFill>
                  <a:schemeClr val="hlink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Poppins Black"/>
              <a:buNone/>
              <a:defRPr sz="3000">
                <a:solidFill>
                  <a:schemeClr val="hlink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Poppins Black"/>
              <a:buNone/>
              <a:defRPr sz="3000">
                <a:solidFill>
                  <a:schemeClr val="hlink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 userDrawn="1">
            <p:ph type="body" idx="1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Lato"/>
              <a:buChar char="●"/>
              <a:defRPr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Lato"/>
              <a:buChar char="○"/>
              <a:defRPr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Lato"/>
              <a:buChar char="■"/>
              <a:defRPr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Lato"/>
              <a:buChar char="●"/>
              <a:defRPr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Lato"/>
              <a:buChar char="○"/>
              <a:defRPr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Lato"/>
              <a:buChar char="■"/>
              <a:defRPr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Lato"/>
              <a:buChar char="●"/>
              <a:defRPr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Lato"/>
              <a:buChar char="○"/>
              <a:defRPr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Lato"/>
              <a:buChar char="■"/>
              <a:defRPr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DF5FF691-FB0A-4CAF-8407-A24EEBD473BC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9964" y="107156"/>
            <a:ext cx="1023716" cy="32520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5281/zenodo.1207631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jpeg"/><Relationship Id="rId5" Type="http://schemas.openxmlformats.org/officeDocument/2006/relationships/hyperlink" Target="http://arxiv.org/abs/1907.04543" TargetMode="External"/><Relationship Id="rId4" Type="http://schemas.openxmlformats.org/officeDocument/2006/relationships/hyperlink" Target="https://worldmodels.github.io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902.06007" TargetMode="External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machinelearning.co.il/jobs/7810/" TargetMode="External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Relationship Id="rId6" Type="http://schemas.openxmlformats.org/officeDocument/2006/relationships/hyperlink" Target="https://doi.org/10.1287/mnsc.2018.3253" TargetMode="External"/><Relationship Id="rId5" Type="http://schemas.openxmlformats.org/officeDocument/2006/relationships/hyperlink" Target="http://arxiv.org/abs/2002.07069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jpe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finale.seas.harvard.edu/files/finale/files/guidelines_for_reinforcement_learning_in_healthcare.pdf" TargetMode="External"/><Relationship Id="rId3" Type="http://schemas.openxmlformats.org/officeDocument/2006/relationships/image" Target="../media/image35.png"/><Relationship Id="rId7" Type="http://schemas.openxmlformats.org/officeDocument/2006/relationships/hyperlink" Target="https://doi.org/10.1145/3397269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crl.causalai.net/" TargetMode="Externa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3668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29"/>
          <p:cNvGrpSpPr/>
          <p:nvPr/>
        </p:nvGrpSpPr>
        <p:grpSpPr>
          <a:xfrm rot="5400000">
            <a:off x="6749330" y="2432698"/>
            <a:ext cx="4011390" cy="278100"/>
            <a:chOff x="892775" y="3849125"/>
            <a:chExt cx="3567900" cy="278100"/>
          </a:xfrm>
        </p:grpSpPr>
        <p:cxnSp>
          <p:nvCxnSpPr>
            <p:cNvPr id="137" name="Google Shape;137;p29"/>
            <p:cNvCxnSpPr/>
            <p:nvPr/>
          </p:nvCxnSpPr>
          <p:spPr>
            <a:xfrm>
              <a:off x="892775" y="3988175"/>
              <a:ext cx="3567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" name="Google Shape;138;p29"/>
            <p:cNvCxnSpPr/>
            <p:nvPr/>
          </p:nvCxnSpPr>
          <p:spPr>
            <a:xfrm>
              <a:off x="892778" y="3849125"/>
              <a:ext cx="0" cy="278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" name="Google Shape;139;p29"/>
            <p:cNvCxnSpPr/>
            <p:nvPr/>
          </p:nvCxnSpPr>
          <p:spPr>
            <a:xfrm>
              <a:off x="4460675" y="3849125"/>
              <a:ext cx="0" cy="278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3BA75DF-0705-401A-8B90-DD0D779F891A}"/>
              </a:ext>
            </a:extLst>
          </p:cNvPr>
          <p:cNvSpPr txBox="1"/>
          <p:nvPr/>
        </p:nvSpPr>
        <p:spPr>
          <a:xfrm>
            <a:off x="429515" y="2850500"/>
            <a:ext cx="5089574" cy="6001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+mj-lt"/>
              </a:rPr>
              <a:t>#IRLD2021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31D8AA-6541-4EDF-9685-8E581619D95F}"/>
              </a:ext>
            </a:extLst>
          </p:cNvPr>
          <p:cNvSpPr txBox="1"/>
          <p:nvPr/>
        </p:nvSpPr>
        <p:spPr>
          <a:xfrm>
            <a:off x="-196019" y="3450664"/>
            <a:ext cx="6340642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tx1"/>
                </a:solidFill>
                <a:latin typeface="+mn-lt"/>
                <a:ea typeface="+mn-lt"/>
                <a:cs typeface="+mn-lt"/>
              </a:rPr>
              <a:t>April 7th, 2021</a:t>
            </a:r>
            <a:endParaRPr lang="en-US" sz="300" dirty="0">
              <a:solidFill>
                <a:schemeClr val="tx1"/>
              </a:solidFill>
              <a:latin typeface="+mn-lt"/>
              <a:cs typeface="Calibri"/>
            </a:endParaRPr>
          </a:p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tx1"/>
                </a:solidFill>
                <a:latin typeface="+mn-lt"/>
              </a:rPr>
              <a:t>Hanan Shteingart</a:t>
            </a:r>
            <a:endParaRPr lang="en-US" sz="300" dirty="0">
              <a:solidFill>
                <a:schemeClr val="tx1"/>
              </a:solidFill>
              <a:latin typeface="+mn-lt"/>
              <a:cs typeface="Calibri"/>
            </a:endParaRPr>
          </a:p>
        </p:txBody>
      </p:sp>
      <p:sp>
        <p:nvSpPr>
          <p:cNvPr id="13" name="Google Shape;157;p31">
            <a:extLst>
              <a:ext uri="{FF2B5EF4-FFF2-40B4-BE49-F238E27FC236}">
                <a16:creationId xmlns:a16="http://schemas.microsoft.com/office/drawing/2014/main" id="{7F5CDB26-BEC3-7D42-ADAD-ADBAFA1D94BF}"/>
              </a:ext>
            </a:extLst>
          </p:cNvPr>
          <p:cNvSpPr txBox="1">
            <a:spLocks/>
          </p:cNvSpPr>
          <p:nvPr/>
        </p:nvSpPr>
        <p:spPr>
          <a:xfrm>
            <a:off x="388974" y="1351295"/>
            <a:ext cx="5290869" cy="6830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L" sz="3200" b="1" dirty="0">
                <a:solidFill>
                  <a:schemeClr val="tx1"/>
                </a:solidFill>
                <a:latin typeface="+mj-lt"/>
              </a:rPr>
              <a:t>The Business Value of Reinforcement Learning &amp; </a:t>
            </a:r>
            <a:br>
              <a:rPr lang="en-IL" sz="3200" b="1" dirty="0">
                <a:solidFill>
                  <a:schemeClr val="tx1"/>
                </a:solidFill>
                <a:latin typeface="+mj-lt"/>
              </a:rPr>
            </a:br>
            <a:r>
              <a:rPr lang="en-IL" sz="3200" b="1" dirty="0">
                <a:solidFill>
                  <a:schemeClr val="tx1"/>
                </a:solidFill>
                <a:latin typeface="+mj-lt"/>
              </a:rPr>
              <a:t>Causal Inference</a:t>
            </a:r>
          </a:p>
        </p:txBody>
      </p:sp>
      <p:pic>
        <p:nvPicPr>
          <p:cNvPr id="4" name="Graphic 3" descr="Diamond with solid fill">
            <a:extLst>
              <a:ext uri="{FF2B5EF4-FFF2-40B4-BE49-F238E27FC236}">
                <a16:creationId xmlns:a16="http://schemas.microsoft.com/office/drawing/2014/main" id="{1710BDD3-C2F0-4348-ACFE-90236BF5C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516876">
            <a:off x="6078859" y="1477596"/>
            <a:ext cx="1994705" cy="1994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31"/>
    </mc:Choice>
    <mc:Fallback>
      <p:transition spd="slow" advTm="1453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54D3201D-4379-4668-915A-AFCD350B5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238" y="1275395"/>
            <a:ext cx="6157233" cy="1054561"/>
          </a:xfrm>
        </p:spPr>
        <p:txBody>
          <a:bodyPr/>
          <a:lstStyle/>
          <a:p>
            <a:pPr algn="l" defTabSz="18288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>
                <a:solidFill>
                  <a:srgbClr val="493668"/>
                </a:solidFill>
              </a:rPr>
              <a:t>Example: Causal Bandits</a:t>
            </a:r>
            <a:endParaRPr lang="en-IL" dirty="0">
              <a:solidFill>
                <a:srgbClr val="493668"/>
              </a:solidFill>
            </a:endParaRP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FA9FA2E2-8573-4E45-A8B2-5AE467AF6780}"/>
              </a:ext>
            </a:extLst>
          </p:cNvPr>
          <p:cNvSpPr txBox="1">
            <a:spLocks/>
          </p:cNvSpPr>
          <p:nvPr/>
        </p:nvSpPr>
        <p:spPr>
          <a:xfrm>
            <a:off x="281238" y="2035276"/>
            <a:ext cx="5871912" cy="235710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“Combines multi-arm bandits and causal inference … so that regret is strictly better than algorithms that do not use the additional causal information” </a:t>
            </a:r>
            <a:br>
              <a:rPr lang="en-US" sz="1600" dirty="0">
                <a:solidFill>
                  <a:schemeClr val="bg1"/>
                </a:solidFill>
                <a:latin typeface="+mn-lt"/>
              </a:rPr>
            </a:br>
            <a:r>
              <a:rPr lang="en-US" sz="1600" dirty="0">
                <a:solidFill>
                  <a:schemeClr val="bg1"/>
                </a:solidFill>
                <a:latin typeface="+mn-lt"/>
              </a:rPr>
              <a:t>/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lattimore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 et a,  2016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“Causal bandit …. leads to orders of magnitude faster convergence rates when compared with its causal-insensitive counterparts” </a:t>
            </a:r>
            <a:br>
              <a:rPr lang="en-US" sz="1600" dirty="0">
                <a:solidFill>
                  <a:schemeClr val="bg1"/>
                </a:solidFill>
                <a:latin typeface="+mn-lt"/>
              </a:rPr>
            </a:br>
            <a:r>
              <a:rPr lang="en-US" sz="1600" dirty="0">
                <a:solidFill>
                  <a:schemeClr val="bg1"/>
                </a:solidFill>
                <a:latin typeface="+mn-lt"/>
              </a:rPr>
              <a:t>/ lee &amp; 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bareinboim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, 2018</a:t>
            </a:r>
            <a:br>
              <a:rPr lang="en-US" sz="1600" dirty="0">
                <a:latin typeface="+mn-lt"/>
              </a:rPr>
            </a:br>
            <a:endParaRPr lang="en-IL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C06DD1-9560-45A6-833F-36095AAC290A}"/>
              </a:ext>
            </a:extLst>
          </p:cNvPr>
          <p:cNvSpPr/>
          <p:nvPr/>
        </p:nvSpPr>
        <p:spPr>
          <a:xfrm>
            <a:off x="151915" y="4634316"/>
            <a:ext cx="884017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+mn-lt"/>
              </a:rPr>
              <a:t>Lattimore, F., Lattimore, T., &amp; Reid, M. D. (2016). Causal bandits: Learning good interventions via causal inference. </a:t>
            </a:r>
            <a:r>
              <a:rPr lang="en-US" sz="700" i="1" dirty="0">
                <a:solidFill>
                  <a:schemeClr val="bg1"/>
                </a:solidFill>
                <a:latin typeface="+mn-lt"/>
              </a:rPr>
              <a:t>Advances in Neural Information Processing Systems</a:t>
            </a:r>
            <a:r>
              <a:rPr lang="en-US" sz="700" dirty="0">
                <a:solidFill>
                  <a:schemeClr val="bg1"/>
                </a:solidFill>
                <a:latin typeface="+mn-lt"/>
              </a:rPr>
              <a:t>.</a:t>
            </a:r>
          </a:p>
          <a:p>
            <a:r>
              <a:rPr lang="en-US" sz="700" dirty="0">
                <a:solidFill>
                  <a:schemeClr val="bg1"/>
                </a:solidFill>
                <a:latin typeface="+mn-lt"/>
              </a:rPr>
              <a:t>Lee, S., &amp; </a:t>
            </a:r>
            <a:r>
              <a:rPr lang="en-US" sz="700" dirty="0" err="1">
                <a:solidFill>
                  <a:schemeClr val="bg1"/>
                </a:solidFill>
                <a:latin typeface="+mn-lt"/>
              </a:rPr>
              <a:t>Bareinboim</a:t>
            </a:r>
            <a:r>
              <a:rPr lang="en-US" sz="700" dirty="0">
                <a:solidFill>
                  <a:schemeClr val="bg1"/>
                </a:solidFill>
                <a:latin typeface="+mn-lt"/>
              </a:rPr>
              <a:t>, E. (2018). Structural causal bandits: Where to intervene? </a:t>
            </a:r>
            <a:r>
              <a:rPr lang="en-US" sz="700" i="1" dirty="0">
                <a:solidFill>
                  <a:schemeClr val="bg1"/>
                </a:solidFill>
                <a:latin typeface="+mn-lt"/>
              </a:rPr>
              <a:t>Advances in Neural Information Processing Systems</a:t>
            </a:r>
            <a:r>
              <a:rPr lang="en-US" sz="700" dirty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700" i="1" dirty="0">
                <a:solidFill>
                  <a:schemeClr val="bg1"/>
                </a:solidFill>
                <a:latin typeface="+mn-lt"/>
              </a:rPr>
              <a:t>2018</a:t>
            </a:r>
            <a:r>
              <a:rPr lang="en-US" sz="700" dirty="0">
                <a:solidFill>
                  <a:schemeClr val="bg1"/>
                </a:solidFill>
                <a:latin typeface="+mn-lt"/>
              </a:rPr>
              <a:t>-</a:t>
            </a:r>
            <a:r>
              <a:rPr lang="en-US" sz="700" i="1" dirty="0">
                <a:solidFill>
                  <a:schemeClr val="bg1"/>
                </a:solidFill>
                <a:latin typeface="+mn-lt"/>
              </a:rPr>
              <a:t>Decem</a:t>
            </a:r>
            <a:r>
              <a:rPr lang="en-US" sz="700" dirty="0">
                <a:solidFill>
                  <a:schemeClr val="bg1"/>
                </a:solidFill>
                <a:latin typeface="+mn-lt"/>
              </a:rPr>
              <a:t>(</a:t>
            </a:r>
            <a:r>
              <a:rPr lang="en-US" sz="700" dirty="0" err="1">
                <a:solidFill>
                  <a:schemeClr val="bg1"/>
                </a:solidFill>
                <a:latin typeface="+mn-lt"/>
              </a:rPr>
              <a:t>NeurIPS</a:t>
            </a:r>
            <a:r>
              <a:rPr lang="en-US" sz="700" dirty="0">
                <a:solidFill>
                  <a:schemeClr val="bg1"/>
                </a:solidFill>
                <a:latin typeface="+mn-lt"/>
              </a:rPr>
              <a:t>), 2568–2578.</a:t>
            </a:r>
          </a:p>
          <a:p>
            <a:pPr marL="304800" indent="-304800"/>
            <a:endParaRPr lang="en-US" sz="7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" name="Graphic 2" descr="Cause And Effect with solid fill">
            <a:extLst>
              <a:ext uri="{FF2B5EF4-FFF2-40B4-BE49-F238E27FC236}">
                <a16:creationId xmlns:a16="http://schemas.microsoft.com/office/drawing/2014/main" id="{D00F42DF-5315-664F-83D3-20079CF06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53150" y="1553662"/>
            <a:ext cx="2519766" cy="251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294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37"/>
          <p:cNvGrpSpPr/>
          <p:nvPr/>
        </p:nvGrpSpPr>
        <p:grpSpPr>
          <a:xfrm rot="5400000">
            <a:off x="4322247" y="2782009"/>
            <a:ext cx="2364100" cy="345527"/>
            <a:chOff x="892775" y="3849125"/>
            <a:chExt cx="3567900" cy="278100"/>
          </a:xfrm>
        </p:grpSpPr>
        <p:cxnSp>
          <p:nvCxnSpPr>
            <p:cNvPr id="243" name="Google Shape;243;p37"/>
            <p:cNvCxnSpPr/>
            <p:nvPr/>
          </p:nvCxnSpPr>
          <p:spPr>
            <a:xfrm>
              <a:off x="892775" y="3988175"/>
              <a:ext cx="3567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244;p37"/>
            <p:cNvCxnSpPr/>
            <p:nvPr/>
          </p:nvCxnSpPr>
          <p:spPr>
            <a:xfrm>
              <a:off x="892778" y="3849125"/>
              <a:ext cx="0" cy="278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37"/>
            <p:cNvCxnSpPr/>
            <p:nvPr/>
          </p:nvCxnSpPr>
          <p:spPr>
            <a:xfrm>
              <a:off x="4460675" y="3849125"/>
              <a:ext cx="0" cy="278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7" name="Title 4">
            <a:extLst>
              <a:ext uri="{FF2B5EF4-FFF2-40B4-BE49-F238E27FC236}">
                <a16:creationId xmlns:a16="http://schemas.microsoft.com/office/drawing/2014/main" id="{F720A255-E699-4AAE-AE7D-FCB0B2743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80" y="146353"/>
            <a:ext cx="5904052" cy="2651126"/>
          </a:xfrm>
        </p:spPr>
        <p:txBody>
          <a:bodyPr/>
          <a:lstStyle/>
          <a:p>
            <a:pPr algn="l"/>
            <a:r>
              <a:rPr lang="en-IL" sz="2800" dirty="0">
                <a:solidFill>
                  <a:schemeClr val="tx1"/>
                </a:solidFill>
              </a:rPr>
              <a:t>Offline RL – Great but …</a:t>
            </a:r>
          </a:p>
        </p:txBody>
      </p:sp>
      <p:sp>
        <p:nvSpPr>
          <p:cNvPr id="38" name="Content Placeholder 5">
            <a:extLst>
              <a:ext uri="{FF2B5EF4-FFF2-40B4-BE49-F238E27FC236}">
                <a16:creationId xmlns:a16="http://schemas.microsoft.com/office/drawing/2014/main" id="{D536FC63-1E2B-4838-8C3B-DB9A0933D358}"/>
              </a:ext>
            </a:extLst>
          </p:cNvPr>
          <p:cNvSpPr txBox="1">
            <a:spLocks/>
          </p:cNvSpPr>
          <p:nvPr/>
        </p:nvSpPr>
        <p:spPr>
          <a:xfrm>
            <a:off x="5471163" y="2197830"/>
            <a:ext cx="3715026" cy="166248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en-IL" sz="2400" dirty="0">
                <a:solidFill>
                  <a:schemeClr val="tx1"/>
                </a:solidFill>
                <a:latin typeface="+mn-lt"/>
              </a:rPr>
              <a:t>The great chall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e</a:t>
            </a:r>
            <a:r>
              <a:rPr lang="en-IL" sz="2400" dirty="0">
                <a:solidFill>
                  <a:schemeClr val="tx1"/>
                </a:solidFill>
                <a:latin typeface="+mn-lt"/>
              </a:rPr>
              <a:t>nges </a:t>
            </a:r>
            <a:endParaRPr lang="en-IL" sz="2400" dirty="0">
              <a:solidFill>
                <a:schemeClr val="tx1"/>
              </a:solidFill>
              <a:latin typeface="+mn-lt"/>
              <a:cs typeface="Calibri"/>
            </a:endParaRPr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en-IL" sz="1600" dirty="0">
                <a:solidFill>
                  <a:schemeClr val="tx1"/>
                </a:solidFill>
                <a:latin typeface="+mn-lt"/>
              </a:rPr>
              <a:t>Distribution shift </a:t>
            </a:r>
            <a:endParaRPr lang="en-IL" sz="1600" dirty="0">
              <a:solidFill>
                <a:schemeClr val="tx1"/>
              </a:solidFill>
              <a:latin typeface="+mn-lt"/>
              <a:cs typeface="Calibri"/>
            </a:endParaRPr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en-IL" sz="1600" dirty="0">
                <a:solidFill>
                  <a:schemeClr val="tx1"/>
                </a:solidFill>
                <a:latin typeface="+mn-lt"/>
              </a:rPr>
              <a:t>Importance Sampling Variance</a:t>
            </a:r>
            <a:endParaRPr lang="en-IL" sz="1600" dirty="0">
              <a:solidFill>
                <a:schemeClr val="tx1"/>
              </a:solidFill>
              <a:latin typeface="+mn-lt"/>
              <a:cs typeface="Calibri"/>
            </a:endParaRPr>
          </a:p>
          <a:p>
            <a:pPr marL="482600" indent="-342900" algn="l">
              <a:buFont typeface="Arial" panose="020B0604020202020204" pitchFamily="34" charset="0"/>
              <a:buChar char="•"/>
            </a:pPr>
            <a:r>
              <a:rPr lang="en-IL" sz="1600" dirty="0">
                <a:solidFill>
                  <a:schemeClr val="tx1"/>
                </a:solidFill>
                <a:latin typeface="+mn-lt"/>
              </a:rPr>
              <a:t>High barrier &amp; no easy framework</a:t>
            </a:r>
            <a:endParaRPr lang="en-IL" sz="1600" dirty="0">
              <a:solidFill>
                <a:schemeClr val="tx1"/>
              </a:solidFill>
              <a:latin typeface="+mn-lt"/>
              <a:cs typeface="Calibri"/>
            </a:endParaRPr>
          </a:p>
          <a:p>
            <a:pPr marL="0" indent="0" algn="l"/>
            <a:endParaRPr lang="en-IL" sz="1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953B40-6EF7-4D60-82E1-35AB8DBF0B42}"/>
              </a:ext>
            </a:extLst>
          </p:cNvPr>
          <p:cNvSpPr/>
          <p:nvPr/>
        </p:nvSpPr>
        <p:spPr>
          <a:xfrm>
            <a:off x="294970" y="4413329"/>
            <a:ext cx="833866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600" dirty="0">
                <a:solidFill>
                  <a:schemeClr val="tx1"/>
                </a:solidFill>
                <a:latin typeface="+mn-lt"/>
              </a:rPr>
              <a:t>Levine, S., Kumar, A., Tucker, G., &amp; Fu, J. (2020). </a:t>
            </a:r>
            <a:r>
              <a:rPr lang="en-US" sz="600" i="1" dirty="0">
                <a:solidFill>
                  <a:schemeClr val="tx1"/>
                </a:solidFill>
                <a:latin typeface="+mn-lt"/>
              </a:rPr>
              <a:t>Offline Reinforcement Learning: Tutorial, Review, and Perspectives on Open Problems</a:t>
            </a:r>
            <a:r>
              <a:rPr lang="en-US" sz="600" dirty="0">
                <a:solidFill>
                  <a:schemeClr val="tx1"/>
                </a:solidFill>
                <a:latin typeface="+mn-lt"/>
              </a:rPr>
              <a:t>. http://arxiv.org/abs/2005.01643</a:t>
            </a:r>
          </a:p>
          <a:p>
            <a:pPr lvl="1"/>
            <a:r>
              <a:rPr lang="en-US" sz="600" dirty="0">
                <a:solidFill>
                  <a:schemeClr val="tx1"/>
                </a:solidFill>
                <a:latin typeface="+mn-lt"/>
              </a:rPr>
              <a:t>Ha, D., &amp; </a:t>
            </a:r>
            <a:r>
              <a:rPr lang="en-US" sz="600" dirty="0" err="1">
                <a:solidFill>
                  <a:schemeClr val="tx1"/>
                </a:solidFill>
                <a:latin typeface="+mn-lt"/>
              </a:rPr>
              <a:t>Schmidhuber</a:t>
            </a:r>
            <a:r>
              <a:rPr lang="en-US" sz="600" dirty="0">
                <a:solidFill>
                  <a:schemeClr val="tx1"/>
                </a:solidFill>
                <a:latin typeface="+mn-lt"/>
              </a:rPr>
              <a:t>, J. (2018). </a:t>
            </a:r>
            <a:r>
              <a:rPr lang="en-US" sz="600" i="1" dirty="0">
                <a:solidFill>
                  <a:schemeClr val="tx1"/>
                </a:solidFill>
                <a:latin typeface="+mn-lt"/>
              </a:rPr>
              <a:t>World Models</a:t>
            </a:r>
            <a:r>
              <a:rPr lang="en-US" sz="600" dirty="0">
                <a:solidFill>
                  <a:schemeClr val="tx1"/>
                </a:solidFill>
                <a:latin typeface="+mn-lt"/>
              </a:rPr>
              <a:t>. </a:t>
            </a:r>
            <a:r>
              <a:rPr lang="en-US" sz="600" dirty="0">
                <a:solidFill>
                  <a:schemeClr val="tx1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https://doi.org/10.5281/zenodo.1207631</a:t>
            </a:r>
            <a:r>
              <a:rPr lang="en-US" sz="6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600" dirty="0">
                <a:solidFill>
                  <a:schemeClr val="tx1"/>
                </a:solidFill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https://worldmodels.github.io/</a:t>
            </a:r>
            <a:endParaRPr lang="en-US" sz="600" dirty="0">
              <a:solidFill>
                <a:schemeClr val="tx1"/>
              </a:solidFill>
              <a:latin typeface="+mn-lt"/>
            </a:endParaRPr>
          </a:p>
          <a:p>
            <a:pPr lvl="1"/>
            <a:r>
              <a:rPr lang="en-US" sz="600" dirty="0">
                <a:solidFill>
                  <a:schemeClr val="tx1"/>
                </a:solidFill>
                <a:latin typeface="+mn-lt"/>
              </a:rPr>
              <a:t>Agarwal, R., Schuurmans, D., &amp; </a:t>
            </a:r>
            <a:r>
              <a:rPr lang="en-US" sz="600" dirty="0" err="1">
                <a:solidFill>
                  <a:schemeClr val="tx1"/>
                </a:solidFill>
                <a:latin typeface="+mn-lt"/>
              </a:rPr>
              <a:t>Norouzi</a:t>
            </a:r>
            <a:r>
              <a:rPr lang="en-US" sz="600" dirty="0">
                <a:solidFill>
                  <a:schemeClr val="tx1"/>
                </a:solidFill>
                <a:latin typeface="+mn-lt"/>
              </a:rPr>
              <a:t>, M. (2019). </a:t>
            </a:r>
            <a:r>
              <a:rPr lang="en-US" sz="600" i="1" dirty="0">
                <a:solidFill>
                  <a:schemeClr val="tx1"/>
                </a:solidFill>
                <a:latin typeface="+mn-lt"/>
              </a:rPr>
              <a:t>An Optimistic Perspective on Offline Reinforcement Learning</a:t>
            </a:r>
            <a:r>
              <a:rPr lang="en-US" sz="600" dirty="0">
                <a:solidFill>
                  <a:schemeClr val="tx1"/>
                </a:solidFill>
                <a:latin typeface="+mn-lt"/>
              </a:rPr>
              <a:t>. </a:t>
            </a:r>
            <a:r>
              <a:rPr lang="en-US" sz="600" dirty="0">
                <a:solidFill>
                  <a:schemeClr val="tx1"/>
                </a:solidFill>
                <a:latin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http://arxiv.org/abs/1907.04543</a:t>
            </a:r>
            <a:endParaRPr lang="he-IL" sz="600" dirty="0">
              <a:solidFill>
                <a:schemeClr val="tx1"/>
              </a:solidFill>
              <a:latin typeface="+mn-lt"/>
            </a:endParaRPr>
          </a:p>
          <a:p>
            <a:pPr lvl="1"/>
            <a:r>
              <a:rPr lang="en-US" sz="600" dirty="0" err="1">
                <a:solidFill>
                  <a:schemeClr val="tx1"/>
                </a:solidFill>
                <a:latin typeface="+mn-lt"/>
              </a:rPr>
              <a:t>Dulac</a:t>
            </a:r>
            <a:r>
              <a:rPr lang="en-US" sz="600" dirty="0">
                <a:solidFill>
                  <a:schemeClr val="tx1"/>
                </a:solidFill>
                <a:latin typeface="+mn-lt"/>
              </a:rPr>
              <a:t>-Arnold, G., Mankowitz, D., &amp; Hester, T. (2019). </a:t>
            </a:r>
            <a:r>
              <a:rPr lang="en-US" sz="600" i="1" dirty="0">
                <a:solidFill>
                  <a:schemeClr val="tx1"/>
                </a:solidFill>
                <a:latin typeface="+mn-lt"/>
              </a:rPr>
              <a:t>Challenges of Real-World Reinforcement Learning</a:t>
            </a:r>
            <a:r>
              <a:rPr lang="en-US" sz="600" dirty="0">
                <a:solidFill>
                  <a:schemeClr val="tx1"/>
                </a:solidFill>
                <a:latin typeface="+mn-lt"/>
              </a:rPr>
              <a:t>. http://arxiv.org/abs/1904.12901</a:t>
            </a:r>
            <a:endParaRPr lang="en-IL" sz="600" dirty="0">
              <a:solidFill>
                <a:schemeClr val="tx1"/>
              </a:solidFill>
              <a:latin typeface="+mn-lt"/>
            </a:endParaRPr>
          </a:p>
          <a:p>
            <a:pPr lvl="1"/>
            <a:endParaRPr lang="en-US" sz="6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0" name="Picture 2">
            <a:extLst>
              <a:ext uri="{FF2B5EF4-FFF2-40B4-BE49-F238E27FC236}">
                <a16:creationId xmlns:a16="http://schemas.microsoft.com/office/drawing/2014/main" id="{41DAB245-9507-43BC-BB3F-78306FD8F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0532" y="789292"/>
            <a:ext cx="1829230" cy="125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1" name="Table 11">
            <a:extLst>
              <a:ext uri="{FF2B5EF4-FFF2-40B4-BE49-F238E27FC236}">
                <a16:creationId xmlns:a16="http://schemas.microsoft.com/office/drawing/2014/main" id="{6E40A7FF-A175-48EA-B056-75B23AC30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057551"/>
              </p:ext>
            </p:extLst>
          </p:nvPr>
        </p:nvGraphicFramePr>
        <p:xfrm>
          <a:off x="3386731" y="2331271"/>
          <a:ext cx="2031184" cy="932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9519">
                  <a:extLst>
                    <a:ext uri="{9D8B030D-6E8A-4147-A177-3AD203B41FA5}">
                      <a16:colId xmlns:a16="http://schemas.microsoft.com/office/drawing/2014/main" val="1980794639"/>
                    </a:ext>
                  </a:extLst>
                </a:gridCol>
                <a:gridCol w="891665">
                  <a:extLst>
                    <a:ext uri="{9D8B030D-6E8A-4147-A177-3AD203B41FA5}">
                      <a16:colId xmlns:a16="http://schemas.microsoft.com/office/drawing/2014/main" val="889812441"/>
                    </a:ext>
                  </a:extLst>
                </a:gridCol>
              </a:tblGrid>
              <a:tr h="263740">
                <a:tc>
                  <a:txBody>
                    <a:bodyPr/>
                    <a:lstStyle/>
                    <a:p>
                      <a:r>
                        <a:rPr lang="en-IL" sz="900" dirty="0">
                          <a:solidFill>
                            <a:schemeClr val="bg1"/>
                          </a:solidFill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sz="900" dirty="0">
                          <a:solidFill>
                            <a:schemeClr val="bg1"/>
                          </a:solidFill>
                        </a:rPr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017153"/>
                  </a:ext>
                </a:extLst>
              </a:tr>
              <a:tr h="263740">
                <a:tc>
                  <a:txBody>
                    <a:bodyPr/>
                    <a:lstStyle/>
                    <a:p>
                      <a:r>
                        <a:rPr lang="en-IL" sz="900">
                          <a:solidFill>
                            <a:schemeClr val="bg1"/>
                          </a:solidFill>
                        </a:rPr>
                        <a:t>Gym Leaderboard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sz="900">
                          <a:solidFill>
                            <a:schemeClr val="bg1"/>
                          </a:solidFill>
                        </a:rPr>
                        <a:t>820+-58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972958"/>
                  </a:ext>
                </a:extLst>
              </a:tr>
              <a:tr h="404935">
                <a:tc>
                  <a:txBody>
                    <a:bodyPr/>
                    <a:lstStyle/>
                    <a:p>
                      <a:r>
                        <a:rPr lang="en-IL" sz="900" dirty="0">
                          <a:solidFill>
                            <a:schemeClr val="bg1"/>
                          </a:solidFill>
                        </a:rPr>
                        <a:t>Offline Model Based 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sz="900" dirty="0">
                          <a:solidFill>
                            <a:schemeClr val="bg1"/>
                          </a:solidFill>
                        </a:rPr>
                        <a:t>1092+-556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283713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45196C8D-29BF-4604-8D50-8DB3BF2AA500}"/>
              </a:ext>
            </a:extLst>
          </p:cNvPr>
          <p:cNvSpPr txBox="1"/>
          <p:nvPr/>
        </p:nvSpPr>
        <p:spPr>
          <a:xfrm>
            <a:off x="216896" y="2197829"/>
            <a:ext cx="334742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sz="2400" dirty="0">
                <a:solidFill>
                  <a:schemeClr val="tx1"/>
                </a:solidFill>
                <a:latin typeface="+mn-lt"/>
              </a:rPr>
              <a:t>The great promise</a:t>
            </a:r>
          </a:p>
          <a:p>
            <a:pPr lvl="1" indent="0"/>
            <a:r>
              <a:rPr lang="en-IL" sz="1600" i="1" dirty="0">
                <a:solidFill>
                  <a:schemeClr val="tx1"/>
                </a:solidFill>
                <a:latin typeface="+mn-lt"/>
              </a:rPr>
              <a:t>“</a:t>
            </a:r>
            <a:r>
              <a:rPr lang="en-US" sz="1600" i="1" dirty="0">
                <a:solidFill>
                  <a:schemeClr val="tx1"/>
                </a:solidFill>
                <a:latin typeface="+mn-lt"/>
              </a:rPr>
              <a:t>﻿Offline reinforcement learning algorithms hold tremendous promise for making it possible to turn large datasets into powerful decision-making engines” / Levine et al. 2020</a:t>
            </a:r>
            <a:endParaRPr lang="en-IL" sz="1600" i="1" dirty="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oogle Shape;330;p41"/>
          <p:cNvGrpSpPr/>
          <p:nvPr/>
        </p:nvGrpSpPr>
        <p:grpSpPr>
          <a:xfrm rot="5400000">
            <a:off x="6522028" y="2540065"/>
            <a:ext cx="4219755" cy="414588"/>
            <a:chOff x="892775" y="3849125"/>
            <a:chExt cx="3567900" cy="278100"/>
          </a:xfrm>
        </p:grpSpPr>
        <p:cxnSp>
          <p:nvCxnSpPr>
            <p:cNvPr id="331" name="Google Shape;331;p41"/>
            <p:cNvCxnSpPr/>
            <p:nvPr/>
          </p:nvCxnSpPr>
          <p:spPr>
            <a:xfrm>
              <a:off x="892775" y="3988175"/>
              <a:ext cx="3567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41"/>
            <p:cNvCxnSpPr/>
            <p:nvPr/>
          </p:nvCxnSpPr>
          <p:spPr>
            <a:xfrm>
              <a:off x="892778" y="3849125"/>
              <a:ext cx="0" cy="278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41"/>
            <p:cNvCxnSpPr/>
            <p:nvPr/>
          </p:nvCxnSpPr>
          <p:spPr>
            <a:xfrm>
              <a:off x="4460675" y="3849125"/>
              <a:ext cx="0" cy="278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7" name="Title 4">
            <a:extLst>
              <a:ext uri="{FF2B5EF4-FFF2-40B4-BE49-F238E27FC236}">
                <a16:creationId xmlns:a16="http://schemas.microsoft.com/office/drawing/2014/main" id="{D03C2FD4-76C0-4779-BCF7-F8842079F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237" y="1024071"/>
            <a:ext cx="5384068" cy="1332260"/>
          </a:xfrm>
        </p:spPr>
        <p:txBody>
          <a:bodyPr/>
          <a:lstStyle/>
          <a:p>
            <a:pPr algn="l" defTabSz="18288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b="1" dirty="0">
                <a:solidFill>
                  <a:schemeClr val="tx1"/>
                </a:solidFill>
              </a:rPr>
              <a:t>Warm Starting with Domain Knowledge </a:t>
            </a:r>
            <a:endParaRPr lang="en-IL" b="1" dirty="0">
              <a:solidFill>
                <a:schemeClr val="tx1"/>
              </a:solidFill>
            </a:endParaRPr>
          </a:p>
        </p:txBody>
      </p:sp>
      <p:sp>
        <p:nvSpPr>
          <p:cNvPr id="38" name="Content Placeholder 5">
            <a:extLst>
              <a:ext uri="{FF2B5EF4-FFF2-40B4-BE49-F238E27FC236}">
                <a16:creationId xmlns:a16="http://schemas.microsoft.com/office/drawing/2014/main" id="{3DDE9EE5-2E5E-46F3-AEF2-23590C183ED2}"/>
              </a:ext>
            </a:extLst>
          </p:cNvPr>
          <p:cNvSpPr txBox="1">
            <a:spLocks/>
          </p:cNvSpPr>
          <p:nvPr/>
        </p:nvSpPr>
        <p:spPr>
          <a:xfrm>
            <a:off x="752237" y="2089909"/>
            <a:ext cx="3828295" cy="13322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L" sz="1800" dirty="0">
                <a:solidFill>
                  <a:schemeClr val="tx1"/>
                </a:solidFill>
                <a:latin typeface="+mn-lt"/>
              </a:rPr>
              <a:t>warm start RL not by offline data but via domain knowledge, e.g. a heuristic controller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318A023-8F60-41FE-A90F-7588C691FCE7}"/>
              </a:ext>
            </a:extLst>
          </p:cNvPr>
          <p:cNvSpPr/>
          <p:nvPr/>
        </p:nvSpPr>
        <p:spPr>
          <a:xfrm>
            <a:off x="545018" y="4580237"/>
            <a:ext cx="44285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800">
                <a:solidFill>
                  <a:schemeClr val="tx1"/>
                </a:solidFill>
                <a:latin typeface="+mn-lt"/>
              </a:rPr>
              <a:t>Silva, A., &amp; </a:t>
            </a:r>
            <a:r>
              <a:rPr lang="en-US" sz="800" err="1">
                <a:solidFill>
                  <a:schemeClr val="tx1"/>
                </a:solidFill>
                <a:latin typeface="+mn-lt"/>
              </a:rPr>
              <a:t>Gombolay</a:t>
            </a:r>
            <a:r>
              <a:rPr lang="en-US" sz="800">
                <a:solidFill>
                  <a:schemeClr val="tx1"/>
                </a:solidFill>
                <a:latin typeface="+mn-lt"/>
              </a:rPr>
              <a:t>, M. (2019). Neural-encoding Human Experts’ Domain Knowledge to Warm Start Reinforcement Learning. </a:t>
            </a:r>
            <a:r>
              <a:rPr lang="en-US" sz="800">
                <a:solidFill>
                  <a:schemeClr val="tx1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http://arxiv.org/abs/1902.06007</a:t>
            </a:r>
            <a:r>
              <a:rPr lang="en-US" sz="800">
                <a:solidFill>
                  <a:schemeClr val="tx1"/>
                </a:solidFill>
                <a:latin typeface="+mn-lt"/>
              </a:rPr>
              <a:t> 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15890EE-95F3-40DD-A19F-176EA03D416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4350" y="2655198"/>
            <a:ext cx="2458040" cy="221669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E526D11-AA17-4568-B2E5-D030E6D729F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4350" y="637479"/>
            <a:ext cx="2458049" cy="1850823"/>
          </a:xfrm>
          <a:prstGeom prst="rect">
            <a:avLst/>
          </a:prstGeom>
        </p:spPr>
      </p:pic>
      <p:pic>
        <p:nvPicPr>
          <p:cNvPr id="3" name="Graphic 2" descr="Good Idea outline">
            <a:extLst>
              <a:ext uri="{FF2B5EF4-FFF2-40B4-BE49-F238E27FC236}">
                <a16:creationId xmlns:a16="http://schemas.microsoft.com/office/drawing/2014/main" id="{68C4570A-B505-2943-A5CC-F4AEDC9D22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3112" y="3202752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73CCDE7-1B08-408D-9687-DE37C6A2BD99}"/>
              </a:ext>
            </a:extLst>
          </p:cNvPr>
          <p:cNvSpPr txBox="1">
            <a:spLocks/>
          </p:cNvSpPr>
          <p:nvPr/>
        </p:nvSpPr>
        <p:spPr>
          <a:xfrm>
            <a:off x="762219" y="1246187"/>
            <a:ext cx="5486182" cy="88106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L" sz="3600" b="1" dirty="0">
                <a:solidFill>
                  <a:srgbClr val="493668"/>
                </a:solidFill>
                <a:latin typeface="+mj-lt"/>
              </a:rPr>
              <a:t>What is it for me…</a:t>
            </a:r>
            <a:r>
              <a:rPr lang="en-IL" sz="3600" b="1" dirty="0">
                <a:solidFill>
                  <a:srgbClr val="493668"/>
                </a:solidFill>
                <a:latin typeface="+mj-lt"/>
                <a:sym typeface="Wingdings" pitchFamily="2" charset="2"/>
              </a:rPr>
              <a:t> </a:t>
            </a:r>
            <a:endParaRPr lang="en-IL" sz="3600" b="1" dirty="0">
              <a:solidFill>
                <a:srgbClr val="493668"/>
              </a:solidFill>
              <a:latin typeface="+mj-lt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F65026BD-B7C7-4431-ADAC-3228032EE1A5}"/>
              </a:ext>
            </a:extLst>
          </p:cNvPr>
          <p:cNvSpPr txBox="1">
            <a:spLocks/>
          </p:cNvSpPr>
          <p:nvPr/>
        </p:nvSpPr>
        <p:spPr>
          <a:xfrm>
            <a:off x="908214" y="2127250"/>
            <a:ext cx="7619097" cy="17700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L" sz="2000" b="1" dirty="0">
                <a:solidFill>
                  <a:srgbClr val="493668"/>
                </a:solidFill>
                <a:latin typeface="+mn-lt"/>
              </a:rPr>
              <a:t>VIANAI</a:t>
            </a:r>
            <a:r>
              <a:rPr lang="en-IL" sz="2000" i="1" dirty="0">
                <a:solidFill>
                  <a:srgbClr val="493668"/>
                </a:solidFill>
                <a:latin typeface="+mn-lt"/>
              </a:rPr>
              <a:t> - </a:t>
            </a:r>
            <a:r>
              <a:rPr lang="en-US" sz="2000" i="1" dirty="0">
                <a:solidFill>
                  <a:srgbClr val="493668"/>
                </a:solidFill>
                <a:latin typeface="+mn-lt"/>
              </a:rPr>
              <a:t>D</a:t>
            </a:r>
            <a:r>
              <a:rPr lang="en-IL" sz="2000" i="1" dirty="0">
                <a:solidFill>
                  <a:srgbClr val="493668"/>
                </a:solidFill>
                <a:latin typeface="+mn-lt"/>
              </a:rPr>
              <a:t>emocratizing policy optimization for the enterprise.</a:t>
            </a:r>
            <a:endParaRPr lang="en-US" sz="2000" i="1" dirty="0">
              <a:solidFill>
                <a:srgbClr val="493668"/>
              </a:solidFill>
              <a:latin typeface="+mn-lt"/>
              <a:cs typeface="Calibri"/>
            </a:endParaRPr>
          </a:p>
          <a:p>
            <a:endParaRPr lang="en-IL" sz="2000" dirty="0">
              <a:solidFill>
                <a:srgbClr val="493668"/>
              </a:solidFill>
              <a:latin typeface="+mn-lt"/>
            </a:endParaRPr>
          </a:p>
          <a:p>
            <a:r>
              <a:rPr lang="en-IL" sz="2000" dirty="0">
                <a:solidFill>
                  <a:srgbClr val="493668"/>
                </a:solidFill>
                <a:latin typeface="+mn-lt"/>
              </a:rPr>
              <a:t>We need Reaserchers, Engineers, UX, Product </a:t>
            </a:r>
            <a:endParaRPr lang="en-IL" sz="2000" dirty="0">
              <a:solidFill>
                <a:srgbClr val="493668"/>
              </a:solidFill>
              <a:latin typeface="+mn-lt"/>
              <a:cs typeface="Calibri"/>
            </a:endParaRPr>
          </a:p>
          <a:p>
            <a:endParaRPr lang="en-US" sz="2000" dirty="0">
              <a:solidFill>
                <a:srgbClr val="493668"/>
              </a:solidFill>
              <a:latin typeface="+mn-lt"/>
            </a:endParaRPr>
          </a:p>
          <a:p>
            <a:r>
              <a:rPr lang="en-US" sz="2000" dirty="0">
                <a:solidFill>
                  <a:srgbClr val="493668"/>
                </a:solidFill>
                <a:latin typeface="+mn-lt"/>
              </a:rPr>
              <a:t>Call for </a:t>
            </a:r>
            <a:r>
              <a:rPr lang="en-IL" sz="2000" dirty="0">
                <a:solidFill>
                  <a:srgbClr val="493668"/>
                </a:solidFill>
                <a:latin typeface="+mn-lt"/>
              </a:rPr>
              <a:t>Academic Collaborations</a:t>
            </a:r>
            <a:endParaRPr lang="en-IL" sz="2000" dirty="0">
              <a:solidFill>
                <a:srgbClr val="493668"/>
              </a:solidFill>
              <a:latin typeface="+mn-lt"/>
              <a:cs typeface="Calibri"/>
            </a:endParaRPr>
          </a:p>
          <a:p>
            <a:endParaRPr lang="en-US" sz="2000" dirty="0">
              <a:solidFill>
                <a:srgbClr val="493668"/>
              </a:solidFill>
              <a:latin typeface="+mn-lt"/>
              <a:cs typeface="Calibri"/>
            </a:endParaRPr>
          </a:p>
          <a:p>
            <a:r>
              <a:rPr lang="en-US" sz="2000" dirty="0">
                <a:solidFill>
                  <a:srgbClr val="493668"/>
                </a:solidFill>
                <a:latin typeface="+mn-lt"/>
                <a:cs typeface="Calibri"/>
              </a:rPr>
              <a:t>We can help you to optimize your business KPIs... </a:t>
            </a:r>
          </a:p>
          <a:p>
            <a:endParaRPr lang="en-US" sz="2000" dirty="0">
              <a:solidFill>
                <a:srgbClr val="493668"/>
              </a:solidFill>
              <a:latin typeface="+mn-lt"/>
            </a:endParaRPr>
          </a:p>
          <a:p>
            <a:r>
              <a:rPr lang="en-US" sz="2000" dirty="0">
                <a:solidFill>
                  <a:srgbClr val="493668"/>
                </a:solidFill>
                <a:latin typeface="+mn-lt"/>
              </a:rPr>
              <a:t>hanan@vian.ai</a:t>
            </a:r>
          </a:p>
        </p:txBody>
      </p:sp>
      <p:pic>
        <p:nvPicPr>
          <p:cNvPr id="16" name="Graphic 15" descr="Graduation cap with solid fill">
            <a:extLst>
              <a:ext uri="{FF2B5EF4-FFF2-40B4-BE49-F238E27FC236}">
                <a16:creationId xmlns:a16="http://schemas.microsoft.com/office/drawing/2014/main" id="{4E4BB6DD-5C14-3D4A-96D3-B755DFCAA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186" y="3074716"/>
            <a:ext cx="914400" cy="914400"/>
          </a:xfrm>
          <a:prstGeom prst="rect">
            <a:avLst/>
          </a:prstGeom>
        </p:spPr>
      </p:pic>
      <p:grpSp>
        <p:nvGrpSpPr>
          <p:cNvPr id="7" name="Google Shape;330;p41">
            <a:extLst>
              <a:ext uri="{FF2B5EF4-FFF2-40B4-BE49-F238E27FC236}">
                <a16:creationId xmlns:a16="http://schemas.microsoft.com/office/drawing/2014/main" id="{F921B805-EA53-3C4C-9D12-32CFFC5716CB}"/>
              </a:ext>
            </a:extLst>
          </p:cNvPr>
          <p:cNvGrpSpPr/>
          <p:nvPr/>
        </p:nvGrpSpPr>
        <p:grpSpPr>
          <a:xfrm rot="5400000">
            <a:off x="7046251" y="3064289"/>
            <a:ext cx="3171309" cy="414588"/>
            <a:chOff x="892775" y="3849125"/>
            <a:chExt cx="3567900" cy="278100"/>
          </a:xfrm>
        </p:grpSpPr>
        <p:cxnSp>
          <p:nvCxnSpPr>
            <p:cNvPr id="8" name="Google Shape;331;p41">
              <a:extLst>
                <a:ext uri="{FF2B5EF4-FFF2-40B4-BE49-F238E27FC236}">
                  <a16:creationId xmlns:a16="http://schemas.microsoft.com/office/drawing/2014/main" id="{B8B10E07-E897-F74A-959B-5F48BBE15F63}"/>
                </a:ext>
              </a:extLst>
            </p:cNvPr>
            <p:cNvCxnSpPr/>
            <p:nvPr/>
          </p:nvCxnSpPr>
          <p:spPr>
            <a:xfrm>
              <a:off x="892775" y="3988175"/>
              <a:ext cx="3567900" cy="0"/>
            </a:xfrm>
            <a:prstGeom prst="straightConnector1">
              <a:avLst/>
            </a:prstGeom>
            <a:noFill/>
            <a:ln w="19050" cap="flat" cmpd="sng">
              <a:solidFill>
                <a:srgbClr val="49366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332;p41">
              <a:extLst>
                <a:ext uri="{FF2B5EF4-FFF2-40B4-BE49-F238E27FC236}">
                  <a16:creationId xmlns:a16="http://schemas.microsoft.com/office/drawing/2014/main" id="{D1B60C43-BE60-0146-ADBA-74D3169ED1C4}"/>
                </a:ext>
              </a:extLst>
            </p:cNvPr>
            <p:cNvCxnSpPr/>
            <p:nvPr/>
          </p:nvCxnSpPr>
          <p:spPr>
            <a:xfrm>
              <a:off x="892778" y="3849125"/>
              <a:ext cx="0" cy="278100"/>
            </a:xfrm>
            <a:prstGeom prst="straightConnector1">
              <a:avLst/>
            </a:prstGeom>
            <a:noFill/>
            <a:ln w="19050" cap="flat" cmpd="sng">
              <a:solidFill>
                <a:srgbClr val="49366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333;p41">
              <a:extLst>
                <a:ext uri="{FF2B5EF4-FFF2-40B4-BE49-F238E27FC236}">
                  <a16:creationId xmlns:a16="http://schemas.microsoft.com/office/drawing/2014/main" id="{FE13FFE8-4C37-8E4E-9882-503E0C2312D8}"/>
                </a:ext>
              </a:extLst>
            </p:cNvPr>
            <p:cNvCxnSpPr/>
            <p:nvPr/>
          </p:nvCxnSpPr>
          <p:spPr>
            <a:xfrm>
              <a:off x="4460675" y="3849125"/>
              <a:ext cx="0" cy="278100"/>
            </a:xfrm>
            <a:prstGeom prst="straightConnector1">
              <a:avLst/>
            </a:prstGeom>
            <a:noFill/>
            <a:ln w="19050" cap="flat" cmpd="sng">
              <a:solidFill>
                <a:srgbClr val="493668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1" name="Graphic 10" descr="Briefcase with solid fill">
            <a:extLst>
              <a:ext uri="{FF2B5EF4-FFF2-40B4-BE49-F238E27FC236}">
                <a16:creationId xmlns:a16="http://schemas.microsoft.com/office/drawing/2014/main" id="{FB817BCD-5D40-4D44-B133-4D2EAAB97E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7850" y="2394239"/>
            <a:ext cx="881063" cy="881063"/>
          </a:xfrm>
          <a:prstGeom prst="rect">
            <a:avLst/>
          </a:prstGeom>
        </p:spPr>
      </p:pic>
      <p:pic>
        <p:nvPicPr>
          <p:cNvPr id="15" name="Graphic 14" descr="Diamond with solid fill">
            <a:extLst>
              <a:ext uri="{FF2B5EF4-FFF2-40B4-BE49-F238E27FC236}">
                <a16:creationId xmlns:a16="http://schemas.microsoft.com/office/drawing/2014/main" id="{FCBEF232-99A0-DF4F-AF08-989DC9E559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6186" y="3707102"/>
            <a:ext cx="914400" cy="9144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474AB44-6BAB-DE47-94CE-C844F89F69EB}"/>
              </a:ext>
            </a:extLst>
          </p:cNvPr>
          <p:cNvSpPr/>
          <p:nvPr/>
        </p:nvSpPr>
        <p:spPr>
          <a:xfrm>
            <a:off x="5199156" y="3008313"/>
            <a:ext cx="33281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L" dirty="0">
                <a:hlinkClick r:id="rId8"/>
              </a:rPr>
              <a:t>https://machinelearning.co.il/jobs/7810/</a:t>
            </a:r>
            <a:r>
              <a:rPr lang="en-I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8827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1"/>
          <p:cNvSpPr txBox="1">
            <a:spLocks noGrp="1"/>
          </p:cNvSpPr>
          <p:nvPr>
            <p:ph type="title" idx="15"/>
          </p:nvPr>
        </p:nvSpPr>
        <p:spPr>
          <a:xfrm>
            <a:off x="192509" y="2307450"/>
            <a:ext cx="3353016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L" sz="3200" dirty="0">
                <a:solidFill>
                  <a:schemeClr val="tx1"/>
                </a:solidFill>
              </a:rPr>
              <a:t>What is it for you? </a:t>
            </a:r>
          </a:p>
        </p:txBody>
      </p:sp>
      <p:sp>
        <p:nvSpPr>
          <p:cNvPr id="159" name="Google Shape;159;p31"/>
          <p:cNvSpPr txBox="1">
            <a:spLocks noGrp="1"/>
          </p:cNvSpPr>
          <p:nvPr>
            <p:ph type="title" idx="5"/>
          </p:nvPr>
        </p:nvSpPr>
        <p:spPr>
          <a:xfrm>
            <a:off x="4814801" y="1021526"/>
            <a:ext cx="3655430" cy="5308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  <a:ea typeface="+mn-lt"/>
                <a:cs typeface="+mn-lt"/>
              </a:rPr>
              <a:t>The business need</a:t>
            </a:r>
            <a:endParaRPr lang="en-IL" sz="1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1" name="Google Shape;161;p31"/>
          <p:cNvSpPr txBox="1">
            <a:spLocks noGrp="1"/>
          </p:cNvSpPr>
          <p:nvPr>
            <p:ph type="subTitle" idx="13"/>
          </p:nvPr>
        </p:nvSpPr>
        <p:spPr>
          <a:xfrm>
            <a:off x="4814801" y="1894114"/>
            <a:ext cx="3494956" cy="6421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800" dirty="0">
                <a:solidFill>
                  <a:schemeClr val="tx1"/>
                </a:solidFill>
                <a:latin typeface="+mn-lt"/>
                <a:ea typeface="+mn-lt"/>
                <a:cs typeface="+mn-lt"/>
              </a:rPr>
              <a:t>Causal Inference &amp; RL </a:t>
            </a:r>
          </a:p>
          <a:p>
            <a:pPr marL="0" indent="0"/>
            <a:endParaRPr lang="en-IL" sz="1800" dirty="0">
              <a:solidFill>
                <a:schemeClr val="tx1"/>
              </a:solidFill>
              <a:latin typeface="+mn-lt"/>
              <a:ea typeface="+mn-lt"/>
              <a:cs typeface="+mn-lt"/>
            </a:endParaRPr>
          </a:p>
        </p:txBody>
      </p:sp>
      <p:sp>
        <p:nvSpPr>
          <p:cNvPr id="162" name="Google Shape;162;p31"/>
          <p:cNvSpPr txBox="1">
            <a:spLocks noGrp="1"/>
          </p:cNvSpPr>
          <p:nvPr>
            <p:ph type="title" idx="2"/>
          </p:nvPr>
        </p:nvSpPr>
        <p:spPr>
          <a:xfrm>
            <a:off x="3987701" y="1141600"/>
            <a:ext cx="8271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01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163" name="Google Shape;163;p31"/>
          <p:cNvSpPr txBox="1">
            <a:spLocks noGrp="1"/>
          </p:cNvSpPr>
          <p:nvPr>
            <p:ph type="title" idx="3"/>
          </p:nvPr>
        </p:nvSpPr>
        <p:spPr>
          <a:xfrm>
            <a:off x="3987701" y="2009523"/>
            <a:ext cx="8271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02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165" name="Google Shape;165;p31"/>
          <p:cNvSpPr txBox="1">
            <a:spLocks noGrp="1"/>
          </p:cNvSpPr>
          <p:nvPr>
            <p:ph type="subTitle" idx="9"/>
          </p:nvPr>
        </p:nvSpPr>
        <p:spPr>
          <a:xfrm>
            <a:off x="4814801" y="2744550"/>
            <a:ext cx="3916058" cy="2586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800" dirty="0">
                <a:solidFill>
                  <a:schemeClr val="tx1"/>
                </a:solidFill>
                <a:latin typeface="+mn-lt"/>
              </a:rPr>
              <a:t>Offline RL has great potential, but…</a:t>
            </a:r>
          </a:p>
        </p:txBody>
      </p:sp>
      <p:sp>
        <p:nvSpPr>
          <p:cNvPr id="167" name="Google Shape;167;p31"/>
          <p:cNvSpPr txBox="1">
            <a:spLocks noGrp="1"/>
          </p:cNvSpPr>
          <p:nvPr>
            <p:ph type="subTitle" idx="14"/>
          </p:nvPr>
        </p:nvSpPr>
        <p:spPr>
          <a:xfrm>
            <a:off x="4814801" y="3624175"/>
            <a:ext cx="3916067" cy="1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800" dirty="0">
                <a:solidFill>
                  <a:schemeClr val="tx1"/>
                </a:solidFill>
                <a:latin typeface="+mn-lt"/>
                <a:cs typeface="Calibri"/>
              </a:rPr>
              <a:t>Warm Start via Domain Knowledge</a:t>
            </a:r>
            <a:endParaRPr lang="en-US" sz="1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8" name="Google Shape;168;p31"/>
          <p:cNvSpPr txBox="1">
            <a:spLocks noGrp="1"/>
          </p:cNvSpPr>
          <p:nvPr>
            <p:ph type="title" idx="7"/>
          </p:nvPr>
        </p:nvSpPr>
        <p:spPr>
          <a:xfrm>
            <a:off x="3987701" y="2857951"/>
            <a:ext cx="8271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</a:rPr>
              <a:t>03</a:t>
            </a:r>
            <a:endParaRPr sz="3600" dirty="0">
              <a:solidFill>
                <a:schemeClr val="dk1"/>
              </a:solidFill>
            </a:endParaRPr>
          </a:p>
        </p:txBody>
      </p:sp>
      <p:sp>
        <p:nvSpPr>
          <p:cNvPr id="169" name="Google Shape;169;p31"/>
          <p:cNvSpPr txBox="1">
            <a:spLocks noGrp="1"/>
          </p:cNvSpPr>
          <p:nvPr>
            <p:ph type="title" idx="8"/>
          </p:nvPr>
        </p:nvSpPr>
        <p:spPr>
          <a:xfrm>
            <a:off x="3987701" y="3725875"/>
            <a:ext cx="8271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</a:rPr>
              <a:t>04</a:t>
            </a:r>
            <a:endParaRPr sz="3600" dirty="0">
              <a:solidFill>
                <a:schemeClr val="dk1"/>
              </a:solidFill>
            </a:endParaRPr>
          </a:p>
        </p:txBody>
      </p:sp>
      <p:grpSp>
        <p:nvGrpSpPr>
          <p:cNvPr id="170" name="Google Shape;170;p31"/>
          <p:cNvGrpSpPr/>
          <p:nvPr/>
        </p:nvGrpSpPr>
        <p:grpSpPr>
          <a:xfrm rot="5400000">
            <a:off x="1974874" y="2394601"/>
            <a:ext cx="3321001" cy="278100"/>
            <a:chOff x="892775" y="3849125"/>
            <a:chExt cx="3567900" cy="278100"/>
          </a:xfrm>
        </p:grpSpPr>
        <p:cxnSp>
          <p:nvCxnSpPr>
            <p:cNvPr id="171" name="Google Shape;171;p31"/>
            <p:cNvCxnSpPr/>
            <p:nvPr/>
          </p:nvCxnSpPr>
          <p:spPr>
            <a:xfrm>
              <a:off x="892775" y="3988175"/>
              <a:ext cx="3567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31"/>
            <p:cNvCxnSpPr/>
            <p:nvPr/>
          </p:nvCxnSpPr>
          <p:spPr>
            <a:xfrm>
              <a:off x="892778" y="3849125"/>
              <a:ext cx="0" cy="278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" name="Google Shape;173;p31"/>
            <p:cNvCxnSpPr/>
            <p:nvPr/>
          </p:nvCxnSpPr>
          <p:spPr>
            <a:xfrm>
              <a:off x="4460675" y="3849125"/>
              <a:ext cx="0" cy="278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9" name="Picture 28" descr="A close up of a sign&#10;&#10;Description automatically generated">
            <a:extLst>
              <a:ext uri="{FF2B5EF4-FFF2-40B4-BE49-F238E27FC236}">
                <a16:creationId xmlns:a16="http://schemas.microsoft.com/office/drawing/2014/main" id="{7786CA0C-4B4B-4F88-9AE6-528257A8267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9964" y="107156"/>
            <a:ext cx="1023716" cy="325200"/>
          </a:xfrm>
          <a:prstGeom prst="rect">
            <a:avLst/>
          </a:prstGeom>
        </p:spPr>
      </p:pic>
      <p:pic>
        <p:nvPicPr>
          <p:cNvPr id="3" name="Graphic 2" descr="Clock outline">
            <a:extLst>
              <a:ext uri="{FF2B5EF4-FFF2-40B4-BE49-F238E27FC236}">
                <a16:creationId xmlns:a16="http://schemas.microsoft.com/office/drawing/2014/main" id="{71B25BFA-0704-CB41-9A41-DA331F30C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1588" y="3003151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38"/>
    </mc:Choice>
    <mc:Fallback>
      <p:transition spd="slow" advTm="1343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F25770E6-4BA6-4BA6-B2F9-952A15215727}"/>
              </a:ext>
            </a:extLst>
          </p:cNvPr>
          <p:cNvSpPr txBox="1">
            <a:spLocks/>
          </p:cNvSpPr>
          <p:nvPr/>
        </p:nvSpPr>
        <p:spPr>
          <a:xfrm>
            <a:off x="3950763" y="1497735"/>
            <a:ext cx="4457349" cy="214803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+mn-lt"/>
              </a:rPr>
              <a:t>PhD: Model</a:t>
            </a:r>
            <a:r>
              <a:rPr lang="en-US" dirty="0">
                <a:solidFill>
                  <a:schemeClr val="bg1"/>
                </a:solidFill>
                <a:latin typeface="+mn-lt"/>
                <a:ea typeface="+mn-lt"/>
                <a:cs typeface="+mn-lt"/>
              </a:rPr>
              <a:t> human behavior using RL</a:t>
            </a:r>
          </a:p>
          <a:p>
            <a:endParaRPr lang="en-US" dirty="0">
              <a:solidFill>
                <a:schemeClr val="bg1"/>
              </a:solidFill>
              <a:latin typeface="+mn-lt"/>
            </a:endParaRPr>
          </a:p>
          <a:p>
            <a:endParaRPr lang="en-US" dirty="0">
              <a:solidFill>
                <a:schemeClr val="bg1"/>
              </a:solidFill>
              <a:latin typeface="+mn-lt"/>
            </a:endParaRPr>
          </a:p>
          <a:p>
            <a:r>
              <a:rPr lang="en-US" dirty="0">
                <a:solidFill>
                  <a:schemeClr val="bg1"/>
                </a:solidFill>
                <a:latin typeface="+mn-lt"/>
              </a:rPr>
              <a:t>Teach RL &amp; SL at Y-Data School (TAU)</a:t>
            </a:r>
            <a:endParaRPr lang="en-US" dirty="0">
              <a:solidFill>
                <a:schemeClr val="bg1"/>
              </a:solidFill>
              <a:latin typeface="+mn-lt"/>
              <a:cs typeface="Calibri" panose="020F0502020204030204"/>
            </a:endParaRPr>
          </a:p>
          <a:p>
            <a:endParaRPr lang="en-US" dirty="0">
              <a:solidFill>
                <a:schemeClr val="bg1"/>
              </a:solidFill>
              <a:latin typeface="+mn-lt"/>
            </a:endParaRPr>
          </a:p>
          <a:p>
            <a:endParaRPr lang="en-US" dirty="0">
              <a:solidFill>
                <a:schemeClr val="bg1"/>
              </a:solidFill>
              <a:latin typeface="+mn-lt"/>
            </a:endParaRPr>
          </a:p>
          <a:p>
            <a:r>
              <a:rPr lang="en-US" dirty="0">
                <a:solidFill>
                  <a:schemeClr val="bg1"/>
                </a:solidFill>
                <a:latin typeface="+mn-lt"/>
              </a:rPr>
              <a:t>U</a:t>
            </a:r>
            <a:r>
              <a:rPr lang="en-IL" dirty="0">
                <a:solidFill>
                  <a:schemeClr val="bg1"/>
                </a:solidFill>
                <a:latin typeface="+mn-lt"/>
              </a:rPr>
              <a:t>sed RL to predict game level difficulty</a:t>
            </a:r>
            <a:endParaRPr lang="en-IL" dirty="0">
              <a:solidFill>
                <a:schemeClr val="bg1"/>
              </a:solidFill>
              <a:latin typeface="+mn-lt"/>
              <a:cs typeface="Calibri" panose="020F0502020204030204"/>
            </a:endParaRPr>
          </a:p>
          <a:p>
            <a:endParaRPr lang="en-IL" dirty="0">
              <a:solidFill>
                <a:schemeClr val="bg1"/>
              </a:solidFill>
              <a:latin typeface="+mn-lt"/>
              <a:cs typeface="Calibri" panose="020F0502020204030204"/>
            </a:endParaRPr>
          </a:p>
          <a:p>
            <a:endParaRPr lang="en-US" dirty="0">
              <a:solidFill>
                <a:schemeClr val="bg1"/>
              </a:solidFill>
              <a:latin typeface="+mn-lt"/>
              <a:cs typeface="Calibri" panose="020F0502020204030204"/>
            </a:endParaRPr>
          </a:p>
        </p:txBody>
      </p:sp>
      <p:sp>
        <p:nvSpPr>
          <p:cNvPr id="181" name="Google Shape;181;p32"/>
          <p:cNvSpPr/>
          <p:nvPr/>
        </p:nvSpPr>
        <p:spPr>
          <a:xfrm>
            <a:off x="4971450" y="4900725"/>
            <a:ext cx="119075" cy="119100"/>
          </a:xfrm>
          <a:custGeom>
            <a:avLst/>
            <a:gdLst/>
            <a:ahLst/>
            <a:cxnLst/>
            <a:rect l="l" t="t" r="r" b="b"/>
            <a:pathLst>
              <a:path w="4763" h="4764" fill="none" extrusionOk="0">
                <a:moveTo>
                  <a:pt x="4763" y="1"/>
                </a:moveTo>
                <a:lnTo>
                  <a:pt x="0" y="4763"/>
                </a:lnTo>
              </a:path>
            </a:pathLst>
          </a:custGeom>
          <a:noFill/>
          <a:ln w="3875" cap="flat" cmpd="sng">
            <a:solidFill>
              <a:srgbClr val="1D1D1B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" name="Google Shape;183;p32"/>
          <p:cNvGrpSpPr/>
          <p:nvPr/>
        </p:nvGrpSpPr>
        <p:grpSpPr>
          <a:xfrm rot="5400000">
            <a:off x="2731094" y="2432700"/>
            <a:ext cx="1883138" cy="278100"/>
            <a:chOff x="892775" y="3849125"/>
            <a:chExt cx="3567900" cy="278100"/>
          </a:xfrm>
        </p:grpSpPr>
        <p:cxnSp>
          <p:nvCxnSpPr>
            <p:cNvPr id="184" name="Google Shape;184;p32"/>
            <p:cNvCxnSpPr/>
            <p:nvPr/>
          </p:nvCxnSpPr>
          <p:spPr>
            <a:xfrm>
              <a:off x="892775" y="3988175"/>
              <a:ext cx="3567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" name="Google Shape;185;p32"/>
            <p:cNvCxnSpPr/>
            <p:nvPr/>
          </p:nvCxnSpPr>
          <p:spPr>
            <a:xfrm>
              <a:off x="892778" y="3849125"/>
              <a:ext cx="0" cy="2781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" name="Google Shape;186;p32"/>
            <p:cNvCxnSpPr/>
            <p:nvPr/>
          </p:nvCxnSpPr>
          <p:spPr>
            <a:xfrm>
              <a:off x="4460675" y="3849125"/>
              <a:ext cx="0" cy="2781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" name="Title 4">
            <a:extLst>
              <a:ext uri="{FF2B5EF4-FFF2-40B4-BE49-F238E27FC236}">
                <a16:creationId xmlns:a16="http://schemas.microsoft.com/office/drawing/2014/main" id="{F7484D8A-4903-445F-89AE-7D9E3B415827}"/>
              </a:ext>
            </a:extLst>
          </p:cNvPr>
          <p:cNvSpPr txBox="1">
            <a:spLocks/>
          </p:cNvSpPr>
          <p:nvPr/>
        </p:nvSpPr>
        <p:spPr>
          <a:xfrm>
            <a:off x="735887" y="1246187"/>
            <a:ext cx="3320414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Black"/>
              <a:buNone/>
              <a:defRPr sz="3600" b="0" i="0" u="none" strike="noStrike" cap="none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Black"/>
              <a:buNone/>
              <a:defRPr sz="3600" b="0" i="0" u="none" strike="noStrike" cap="none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Black"/>
              <a:buNone/>
              <a:defRPr sz="3600" b="0" i="0" u="none" strike="noStrike" cap="none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Black"/>
              <a:buNone/>
              <a:defRPr sz="3600" b="0" i="0" u="none" strike="noStrike" cap="none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Black"/>
              <a:buNone/>
              <a:defRPr sz="3600" b="0" i="0" u="none" strike="noStrike" cap="none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Black"/>
              <a:buNone/>
              <a:defRPr sz="3600" b="0" i="0" u="none" strike="noStrike" cap="none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Black"/>
              <a:buNone/>
              <a:defRPr sz="3600" b="0" i="0" u="none" strike="noStrike" cap="none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Black"/>
              <a:buNone/>
              <a:defRPr sz="3600" b="0" i="0" u="none" strike="noStrike" cap="none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Black"/>
              <a:buNone/>
              <a:defRPr sz="3600" b="0" i="0" u="none" strike="noStrike" cap="none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en-IL" sz="4800" dirty="0">
                <a:solidFill>
                  <a:schemeClr val="accent4">
                    <a:lumMod val="50000"/>
                  </a:schemeClr>
                </a:solidFill>
              </a:rPr>
              <a:t>Me &amp; RL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5FD034-7835-4A78-B3AA-4AF38563A888}"/>
              </a:ext>
            </a:extLst>
          </p:cNvPr>
          <p:cNvSpPr/>
          <p:nvPr/>
        </p:nvSpPr>
        <p:spPr>
          <a:xfrm>
            <a:off x="1676619" y="11192638"/>
            <a:ext cx="13051752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04800" indent="-304800"/>
            <a:endParaRPr lang="en-US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F219D5-6E47-49E6-8240-A404138A76B2}"/>
              </a:ext>
            </a:extLst>
          </p:cNvPr>
          <p:cNvSpPr txBox="1"/>
          <p:nvPr/>
        </p:nvSpPr>
        <p:spPr>
          <a:xfrm>
            <a:off x="18378273" y="1233721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FFFFFF"/>
              </a:solidFill>
              <a:cs typeface="Calibri"/>
            </a:endParaRPr>
          </a:p>
        </p:txBody>
      </p:sp>
      <p:pic>
        <p:nvPicPr>
          <p:cNvPr id="19" name="Picture 2" descr="Edmond &amp; Lily Safra Center for Brain Sciences | ELSC">
            <a:extLst>
              <a:ext uri="{FF2B5EF4-FFF2-40B4-BE49-F238E27FC236}">
                <a16:creationId xmlns:a16="http://schemas.microsoft.com/office/drawing/2014/main" id="{7D6CBAF9-F701-4CAF-B945-BF9E396EA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6697" y="1434676"/>
            <a:ext cx="545355" cy="39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D0750E92-0DDC-423F-952D-6CD33AF05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21300" y="2995365"/>
            <a:ext cx="486812" cy="461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Y-DATA meetups (Tel Aviv-Yafo, Israel) | Meetup">
            <a:extLst>
              <a:ext uri="{FF2B5EF4-FFF2-40B4-BE49-F238E27FC236}">
                <a16:creationId xmlns:a16="http://schemas.microsoft.com/office/drawing/2014/main" id="{78499313-8D55-4626-96C1-75316FD97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0616" y="2246866"/>
            <a:ext cx="863758" cy="413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5C3154F-EEC1-4AC8-A0D6-53226437978E}"/>
              </a:ext>
            </a:extLst>
          </p:cNvPr>
          <p:cNvSpPr/>
          <p:nvPr/>
        </p:nvSpPr>
        <p:spPr>
          <a:xfrm>
            <a:off x="0" y="4246895"/>
            <a:ext cx="7657140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00" dirty="0" err="1">
                <a:solidFill>
                  <a:schemeClr val="bg1"/>
                </a:solidFill>
                <a:latin typeface="+mn-lt"/>
              </a:rPr>
              <a:t>Shteingart</a:t>
            </a:r>
            <a:r>
              <a:rPr lang="en-US" sz="700" dirty="0">
                <a:solidFill>
                  <a:schemeClr val="bg1"/>
                </a:solidFill>
                <a:latin typeface="+mn-lt"/>
              </a:rPr>
              <a:t>, H., Neiman, T., &amp; Loewenstein, Y. (2013). The role of first impression in operant learning. Journal of Experimental Psychology: General, 142(2), 476.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00" dirty="0" err="1">
                <a:solidFill>
                  <a:schemeClr val="bg1"/>
                </a:solidFill>
                <a:latin typeface="+mn-lt"/>
              </a:rPr>
              <a:t>Shteingart</a:t>
            </a:r>
            <a:r>
              <a:rPr lang="en-US" sz="700" dirty="0">
                <a:solidFill>
                  <a:schemeClr val="bg1"/>
                </a:solidFill>
                <a:latin typeface="+mn-lt"/>
              </a:rPr>
              <a:t>, H., &amp; Loewenstein, Y. (2014). Reinforcement learning and human behavior. Current Opinion in Neurobiology, 25, 93–98.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00" dirty="0" err="1">
                <a:solidFill>
                  <a:schemeClr val="bg1"/>
                </a:solidFill>
                <a:latin typeface="+mn-lt"/>
              </a:rPr>
              <a:t>Shteingart</a:t>
            </a:r>
            <a:r>
              <a:rPr lang="en-US" sz="700" dirty="0">
                <a:solidFill>
                  <a:schemeClr val="bg1"/>
                </a:solidFill>
                <a:latin typeface="+mn-lt"/>
              </a:rPr>
              <a:t>, H., &amp; Loewenstein, Y. (2016). Heterogeneous suppression of sequential effects in random sequence generation, but not in operant learning. </a:t>
            </a:r>
            <a:r>
              <a:rPr lang="en-US" sz="700" dirty="0" err="1">
                <a:solidFill>
                  <a:schemeClr val="bg1"/>
                </a:solidFill>
                <a:latin typeface="+mn-lt"/>
              </a:rPr>
              <a:t>PloS</a:t>
            </a:r>
            <a:r>
              <a:rPr lang="en-US" sz="700" dirty="0">
                <a:solidFill>
                  <a:schemeClr val="bg1"/>
                </a:solidFill>
                <a:latin typeface="+mn-lt"/>
              </a:rPr>
              <a:t> One, 11(8), e0157643.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bg1"/>
                </a:solidFill>
                <a:latin typeface="+mn-lt"/>
              </a:rPr>
              <a:t>Murakami, M., </a:t>
            </a:r>
            <a:r>
              <a:rPr lang="en-US" sz="700" dirty="0" err="1">
                <a:solidFill>
                  <a:schemeClr val="bg1"/>
                </a:solidFill>
                <a:latin typeface="+mn-lt"/>
              </a:rPr>
              <a:t>Shteingart</a:t>
            </a:r>
            <a:r>
              <a:rPr lang="en-US" sz="700" dirty="0">
                <a:solidFill>
                  <a:schemeClr val="bg1"/>
                </a:solidFill>
                <a:latin typeface="+mn-lt"/>
              </a:rPr>
              <a:t>, H., Loewenstein, Y., &amp; </a:t>
            </a:r>
            <a:r>
              <a:rPr lang="en-US" sz="700" dirty="0" err="1">
                <a:solidFill>
                  <a:schemeClr val="bg1"/>
                </a:solidFill>
                <a:latin typeface="+mn-lt"/>
              </a:rPr>
              <a:t>Mainen</a:t>
            </a:r>
            <a:r>
              <a:rPr lang="en-US" sz="700" dirty="0">
                <a:solidFill>
                  <a:schemeClr val="bg1"/>
                </a:solidFill>
                <a:latin typeface="+mn-lt"/>
              </a:rPr>
              <a:t>, Z. F. (2017). Distinct sources of deterministic and stochastic components of action timing decisions in rodent frontal cortex. Neuron, 94(4), 908–919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00" dirty="0" err="1">
                <a:solidFill>
                  <a:schemeClr val="bg1"/>
                </a:solidFill>
                <a:latin typeface="+mn-lt"/>
              </a:rPr>
              <a:t>Roohi</a:t>
            </a:r>
            <a:r>
              <a:rPr lang="en-US" sz="700" dirty="0">
                <a:solidFill>
                  <a:schemeClr val="bg1"/>
                </a:solidFill>
                <a:latin typeface="+mn-lt"/>
              </a:rPr>
              <a:t>, S., </a:t>
            </a:r>
            <a:r>
              <a:rPr lang="en-US" sz="700" dirty="0" err="1">
                <a:solidFill>
                  <a:schemeClr val="bg1"/>
                </a:solidFill>
                <a:latin typeface="+mn-lt"/>
              </a:rPr>
              <a:t>Relas</a:t>
            </a:r>
            <a:r>
              <a:rPr lang="en-US" sz="700" dirty="0">
                <a:solidFill>
                  <a:schemeClr val="bg1"/>
                </a:solidFill>
                <a:latin typeface="+mn-lt"/>
              </a:rPr>
              <a:t>, A., </a:t>
            </a:r>
            <a:r>
              <a:rPr lang="en-US" sz="700" dirty="0" err="1">
                <a:solidFill>
                  <a:schemeClr val="bg1"/>
                </a:solidFill>
                <a:latin typeface="+mn-lt"/>
              </a:rPr>
              <a:t>Takatalo</a:t>
            </a:r>
            <a:r>
              <a:rPr lang="en-US" sz="700" dirty="0">
                <a:solidFill>
                  <a:schemeClr val="bg1"/>
                </a:solidFill>
                <a:latin typeface="+mn-lt"/>
              </a:rPr>
              <a:t>, J., </a:t>
            </a:r>
            <a:r>
              <a:rPr lang="en-US" sz="700" dirty="0" err="1">
                <a:solidFill>
                  <a:schemeClr val="bg1"/>
                </a:solidFill>
                <a:latin typeface="+mn-lt"/>
              </a:rPr>
              <a:t>Heiskanen</a:t>
            </a:r>
            <a:r>
              <a:rPr lang="en-US" sz="700" dirty="0">
                <a:solidFill>
                  <a:schemeClr val="bg1"/>
                </a:solidFill>
                <a:latin typeface="+mn-lt"/>
              </a:rPr>
              <a:t>, H., &amp; </a:t>
            </a:r>
            <a:r>
              <a:rPr lang="en-US" sz="700" dirty="0" err="1">
                <a:solidFill>
                  <a:schemeClr val="bg1"/>
                </a:solidFill>
                <a:latin typeface="+mn-lt"/>
              </a:rPr>
              <a:t>Hämäläinen</a:t>
            </a:r>
            <a:r>
              <a:rPr lang="en-US" sz="700" dirty="0">
                <a:solidFill>
                  <a:schemeClr val="bg1"/>
                </a:solidFill>
                <a:latin typeface="+mn-lt"/>
              </a:rPr>
              <a:t>, P. (2020, November). Predicting Game Difficulty and Churn Without Players.  In Proceedings of the Annual Symposium on Computer-Human Interaction in Play (pp. 585-593).</a:t>
            </a:r>
          </a:p>
        </p:txBody>
      </p:sp>
      <p:pic>
        <p:nvPicPr>
          <p:cNvPr id="3" name="Graphic 2" descr="Classroom with solid fill">
            <a:extLst>
              <a:ext uri="{FF2B5EF4-FFF2-40B4-BE49-F238E27FC236}">
                <a16:creationId xmlns:a16="http://schemas.microsoft.com/office/drawing/2014/main" id="{F410E864-FAA7-5949-8440-F09F4E170F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62856" y="3031930"/>
            <a:ext cx="914400" cy="914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587"/>
    </mc:Choice>
    <mc:Fallback>
      <p:transition spd="slow" advTm="355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38752D4-BFAE-D843-A784-411E5C7C22D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0262" y="2551907"/>
            <a:ext cx="2551713" cy="2132297"/>
          </a:xfrm>
          <a:prstGeom prst="rect">
            <a:avLst/>
          </a:prstGeom>
        </p:spPr>
      </p:pic>
      <p:grpSp>
        <p:nvGrpSpPr>
          <p:cNvPr id="194" name="Google Shape;194;p33"/>
          <p:cNvGrpSpPr/>
          <p:nvPr/>
        </p:nvGrpSpPr>
        <p:grpSpPr>
          <a:xfrm rot="5400000">
            <a:off x="-1101561" y="2589560"/>
            <a:ext cx="3635593" cy="278100"/>
            <a:chOff x="892775" y="3849125"/>
            <a:chExt cx="3567900" cy="278100"/>
          </a:xfrm>
        </p:grpSpPr>
        <p:cxnSp>
          <p:nvCxnSpPr>
            <p:cNvPr id="195" name="Google Shape;195;p33"/>
            <p:cNvCxnSpPr/>
            <p:nvPr/>
          </p:nvCxnSpPr>
          <p:spPr>
            <a:xfrm>
              <a:off x="892775" y="3988175"/>
              <a:ext cx="3567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Google Shape;196;p33"/>
            <p:cNvCxnSpPr/>
            <p:nvPr/>
          </p:nvCxnSpPr>
          <p:spPr>
            <a:xfrm>
              <a:off x="892778" y="3849125"/>
              <a:ext cx="0" cy="278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97;p33"/>
            <p:cNvCxnSpPr/>
            <p:nvPr/>
          </p:nvCxnSpPr>
          <p:spPr>
            <a:xfrm>
              <a:off x="4460675" y="3849125"/>
              <a:ext cx="0" cy="278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" name="Title 4">
            <a:extLst>
              <a:ext uri="{FF2B5EF4-FFF2-40B4-BE49-F238E27FC236}">
                <a16:creationId xmlns:a16="http://schemas.microsoft.com/office/drawing/2014/main" id="{E2E4C628-851C-40E2-8219-EF1BCAD2F8FB}"/>
              </a:ext>
            </a:extLst>
          </p:cNvPr>
          <p:cNvSpPr txBox="1">
            <a:spLocks/>
          </p:cNvSpPr>
          <p:nvPr/>
        </p:nvSpPr>
        <p:spPr>
          <a:xfrm>
            <a:off x="968761" y="910814"/>
            <a:ext cx="7361983" cy="971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Black"/>
              <a:buNone/>
              <a:defRPr sz="30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Black"/>
              <a:buNone/>
              <a:defRPr sz="20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Black"/>
              <a:buNone/>
              <a:defRPr sz="20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Black"/>
              <a:buNone/>
              <a:defRPr sz="20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Black"/>
              <a:buNone/>
              <a:defRPr sz="20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Black"/>
              <a:buNone/>
              <a:defRPr sz="20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Black"/>
              <a:buNone/>
              <a:defRPr sz="20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Black"/>
              <a:buNone/>
              <a:defRPr sz="20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Black"/>
              <a:buNone/>
              <a:defRPr sz="20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en-IL" dirty="0">
                <a:solidFill>
                  <a:schemeClr val="tx1"/>
                </a:solidFill>
              </a:rPr>
              <a:t>Beyond Predictions</a:t>
            </a:r>
            <a:endParaRPr lang="en-US" dirty="0">
              <a:solidFill>
                <a:schemeClr val="tx1"/>
              </a:solidFill>
              <a:cs typeface="Calibri Light"/>
            </a:endParaRP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5E7A0F0A-E8C9-4FB2-8631-D57981CF9929}"/>
              </a:ext>
            </a:extLst>
          </p:cNvPr>
          <p:cNvSpPr txBox="1">
            <a:spLocks/>
          </p:cNvSpPr>
          <p:nvPr/>
        </p:nvSpPr>
        <p:spPr>
          <a:xfrm>
            <a:off x="1004132" y="1695061"/>
            <a:ext cx="5583280" cy="318876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US" i="1" dirty="0">
                <a:solidFill>
                  <a:schemeClr val="tx1"/>
                </a:solidFill>
                <a:latin typeface="+mn-lt"/>
              </a:rPr>
              <a:t>“There is a gap between making a prediction and making a decision” </a:t>
            </a:r>
          </a:p>
          <a:p>
            <a:pPr marL="0" indent="0">
              <a:buFont typeface="Lato"/>
              <a:buNone/>
            </a:pPr>
            <a:r>
              <a:rPr lang="en-US" i="1" dirty="0">
                <a:solidFill>
                  <a:schemeClr val="tx1"/>
                </a:solidFill>
                <a:latin typeface="+mn-lt"/>
              </a:rPr>
              <a:t>- S. </a:t>
            </a:r>
            <a:r>
              <a:rPr lang="en-US" i="1" dirty="0" err="1">
                <a:solidFill>
                  <a:schemeClr val="tx1"/>
                </a:solidFill>
                <a:latin typeface="+mn-lt"/>
              </a:rPr>
              <a:t>Athey</a:t>
            </a:r>
            <a:r>
              <a:rPr lang="en-US" i="1" dirty="0">
                <a:solidFill>
                  <a:schemeClr val="tx1"/>
                </a:solidFill>
                <a:latin typeface="+mn-lt"/>
              </a:rPr>
              <a:t> 2017, Science. 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Prescriptive methods seem to be neglected</a:t>
            </a:r>
            <a:endParaRPr lang="en-US" dirty="0">
              <a:solidFill>
                <a:schemeClr val="tx1"/>
              </a:solidFill>
              <a:latin typeface="+mn-lt"/>
              <a:cs typeface="Calibri"/>
            </a:endParaRP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</a:rPr>
              <a:t>What is the effect of doing an action A?</a:t>
            </a:r>
            <a:endParaRPr lang="en-US" dirty="0">
              <a:solidFill>
                <a:schemeClr val="tx1"/>
              </a:solidFill>
              <a:latin typeface="+mn-lt"/>
              <a:cs typeface="Calibri"/>
            </a:endParaRPr>
          </a:p>
          <a:p>
            <a:pPr lvl="1"/>
            <a:r>
              <a:rPr lang="en-IL" dirty="0">
                <a:solidFill>
                  <a:schemeClr val="tx1"/>
                </a:solidFill>
                <a:latin typeface="+mn-lt"/>
              </a:rPr>
              <a:t>What is the optimal policy π to maximize the KPI(s)?</a:t>
            </a:r>
            <a:endParaRPr lang="en-IL" dirty="0">
              <a:solidFill>
                <a:schemeClr val="tx1"/>
              </a:solidFill>
              <a:latin typeface="+mn-lt"/>
              <a:cs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8BBCB8-E63F-4128-91E5-F7304FDB26E8}"/>
              </a:ext>
            </a:extLst>
          </p:cNvPr>
          <p:cNvSpPr/>
          <p:nvPr/>
        </p:nvSpPr>
        <p:spPr>
          <a:xfrm>
            <a:off x="0" y="4546407"/>
            <a:ext cx="8526347" cy="73866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700" dirty="0" err="1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/>
              </a:rPr>
              <a:t>Athey</a:t>
            </a:r>
            <a:r>
              <a:rPr lang="en-US" sz="70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/>
              </a:rPr>
              <a:t>, S. (2017). Beyond prediction: Using big data for policy problems. </a:t>
            </a:r>
            <a:r>
              <a:rPr lang="en-US" sz="700" i="1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/>
              </a:rPr>
              <a:t>Science</a:t>
            </a:r>
            <a:r>
              <a:rPr lang="en-US" sz="70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/>
              </a:rPr>
              <a:t>, </a:t>
            </a:r>
            <a:r>
              <a:rPr lang="en-US" sz="700" i="1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/>
              </a:rPr>
              <a:t>485</a:t>
            </a:r>
            <a:r>
              <a:rPr lang="en-US" sz="70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/>
              </a:rPr>
              <a:t>(February), 483–485.</a:t>
            </a:r>
            <a:endParaRPr lang="en-US" sz="700" dirty="0">
              <a:solidFill>
                <a:schemeClr val="tx1"/>
              </a:solidFill>
              <a:latin typeface="+mn-lt"/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  <a:latin typeface="+mn-lt"/>
              </a:rPr>
              <a:t>Griffin, D. K. (2020). The Big Three: A Methodology to Increase Data Science ROI by Answering the Questions Companies Care About. </a:t>
            </a:r>
            <a:r>
              <a:rPr lang="en-US" sz="700" i="1" dirty="0" err="1">
                <a:solidFill>
                  <a:schemeClr val="tx1"/>
                </a:solidFill>
                <a:latin typeface="+mn-lt"/>
              </a:rPr>
              <a:t>CoRR</a:t>
            </a:r>
            <a:r>
              <a:rPr lang="en-US" sz="7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700" i="1" dirty="0">
                <a:solidFill>
                  <a:schemeClr val="tx1"/>
                </a:solidFill>
                <a:latin typeface="+mn-lt"/>
              </a:rPr>
              <a:t>abs/2002.0</a:t>
            </a:r>
            <a:r>
              <a:rPr lang="en-US" sz="700" dirty="0">
                <a:solidFill>
                  <a:schemeClr val="tx1"/>
                </a:solidFill>
                <a:latin typeface="+mn-lt"/>
              </a:rPr>
              <a:t>. </a:t>
            </a:r>
            <a:r>
              <a:rPr lang="en-US" sz="700" dirty="0">
                <a:solidFill>
                  <a:schemeClr val="tx1"/>
                </a:solidFill>
                <a:latin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http://arxiv.org/abs/2002.07069</a:t>
            </a:r>
            <a:endParaRPr lang="he-IL" sz="700" dirty="0">
              <a:solidFill>
                <a:schemeClr val="tx1"/>
              </a:solidFill>
              <a:latin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  <a:latin typeface="+mn-lt"/>
              </a:rPr>
              <a:t>Bertsimas, D., &amp; Kallus, N. (2020). From predictive to prescriptive analytics. </a:t>
            </a:r>
            <a:r>
              <a:rPr lang="en-US" sz="700" i="1" dirty="0">
                <a:solidFill>
                  <a:schemeClr val="tx1"/>
                </a:solidFill>
                <a:latin typeface="+mn-lt"/>
              </a:rPr>
              <a:t>Management Science</a:t>
            </a:r>
            <a:r>
              <a:rPr lang="en-US" sz="7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700" i="1" dirty="0">
                <a:solidFill>
                  <a:schemeClr val="tx1"/>
                </a:solidFill>
                <a:latin typeface="+mn-lt"/>
              </a:rPr>
              <a:t>66</a:t>
            </a:r>
            <a:r>
              <a:rPr lang="en-US" sz="700" dirty="0">
                <a:solidFill>
                  <a:schemeClr val="tx1"/>
                </a:solidFill>
                <a:latin typeface="+mn-lt"/>
              </a:rPr>
              <a:t>(3), 1025–1044. </a:t>
            </a:r>
            <a:r>
              <a:rPr lang="en-US" sz="700" dirty="0">
                <a:solidFill>
                  <a:schemeClr val="tx1"/>
                </a:solidFill>
                <a:latin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https://doi.org/10.1287/mnsc.2018.3253</a:t>
            </a:r>
            <a:endParaRPr lang="he-IL" sz="700" dirty="0">
              <a:solidFill>
                <a:schemeClr val="tx1"/>
              </a:solidFill>
              <a:latin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L" sz="700" dirty="0">
                <a:solidFill>
                  <a:schemeClr val="tx1"/>
                </a:solidFill>
                <a:latin typeface="+mn-lt"/>
              </a:rPr>
              <a:t>https://www.kaggle.com/kaggle-survey-2020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L" sz="700" dirty="0">
              <a:solidFill>
                <a:schemeClr val="tx1"/>
              </a:solidFill>
              <a:latin typeface="+mn-lt"/>
              <a:cs typeface="Calibri" panose="020F050202020403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L" sz="700" dirty="0">
              <a:solidFill>
                <a:schemeClr val="tx1"/>
              </a:solidFill>
              <a:latin typeface="+mn-lt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6AC506A-5A4C-7D42-B6E7-AAD328F60EE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5633" y="734111"/>
            <a:ext cx="2516342" cy="16601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074" name="Picture 2" descr="Kaggle">
            <a:extLst>
              <a:ext uri="{FF2B5EF4-FFF2-40B4-BE49-F238E27FC236}">
                <a16:creationId xmlns:a16="http://schemas.microsoft.com/office/drawing/2014/main" id="{823EBD74-2CA5-5C48-B324-1966335BC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713" y="2040898"/>
            <a:ext cx="174639" cy="6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0073E17-D2CE-984F-90B8-8EED9A2C9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308" y="840372"/>
            <a:ext cx="820785" cy="18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Kaggle">
            <a:extLst>
              <a:ext uri="{FF2B5EF4-FFF2-40B4-BE49-F238E27FC236}">
                <a16:creationId xmlns:a16="http://schemas.microsoft.com/office/drawing/2014/main" id="{6D6EBA0A-27A8-9B41-AB4A-586DA2890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972" y="3886611"/>
            <a:ext cx="965791" cy="34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828"/>
    </mc:Choice>
    <mc:Fallback>
      <p:transition spd="slow" advTm="478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4">
            <a:extLst>
              <a:ext uri="{FF2B5EF4-FFF2-40B4-BE49-F238E27FC236}">
                <a16:creationId xmlns:a16="http://schemas.microsoft.com/office/drawing/2014/main" id="{FD5C38C8-42F4-43EA-BBA9-8AEB935AA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77" y="839437"/>
            <a:ext cx="9507974" cy="798966"/>
          </a:xfrm>
        </p:spPr>
        <p:txBody>
          <a:bodyPr>
            <a:normAutofit/>
          </a:bodyPr>
          <a:lstStyle/>
          <a:p>
            <a:r>
              <a:rPr lang="en-IL" sz="2800" dirty="0">
                <a:solidFill>
                  <a:schemeClr val="accent2">
                    <a:lumMod val="50000"/>
                  </a:schemeClr>
                </a:solidFill>
              </a:rPr>
              <a:t>Business Oppo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r</a:t>
            </a:r>
            <a:r>
              <a:rPr lang="en-IL" sz="2800" dirty="0">
                <a:solidFill>
                  <a:schemeClr val="accent2">
                    <a:lumMod val="50000"/>
                  </a:schemeClr>
                </a:solidFill>
              </a:rPr>
              <a:t>tunities for Policy Learning</a:t>
            </a:r>
            <a:endParaRPr lang="en-US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5">
                <a:extLst>
                  <a:ext uri="{FF2B5EF4-FFF2-40B4-BE49-F238E27FC236}">
                    <a16:creationId xmlns:a16="http://schemas.microsoft.com/office/drawing/2014/main" id="{760A5C0D-232D-4E79-8968-61E74B197D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678" y="1638403"/>
                <a:ext cx="4498222" cy="26227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91440" tIns="45720" rIns="91440" bIns="45720" rtlCol="0" anchor="t" anchorCtr="0">
                <a:normAutofit lnSpcReduction="100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Lato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Lato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Lato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Lato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Lato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Lato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Lato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Lato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1"/>
                  </a:buClr>
                  <a:buSzPts val="1400"/>
                  <a:buFont typeface="Lato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defRPr>
                </a:lvl9pPr>
              </a:lstStyle>
              <a:p>
                <a:pPr marL="139700" indent="0">
                  <a:lnSpc>
                    <a:spcPct val="150000"/>
                  </a:lnSpc>
                  <a:buSzPts val="1600"/>
                  <a:buNone/>
                </a:pPr>
                <a:r>
                  <a:rPr lang="en-US" sz="1600" dirty="0">
                    <a:solidFill>
                      <a:schemeClr val="bg1"/>
                    </a:solidFill>
                    <a:latin typeface="+mn-lt"/>
                  </a:rPr>
                  <a:t>Two main target markets:</a:t>
                </a:r>
              </a:p>
              <a:p>
                <a:pPr marL="457200" lvl="1">
                  <a:lnSpc>
                    <a:spcPct val="150000"/>
                  </a:lnSpc>
                  <a:spcBef>
                    <a:spcPts val="0"/>
                  </a:spcBef>
                  <a:buSzPts val="1600"/>
                </a:pPr>
                <a:r>
                  <a:rPr lang="en-IL" sz="1600" dirty="0">
                    <a:solidFill>
                      <a:schemeClr val="bg1"/>
                    </a:solidFill>
                    <a:latin typeface="+mn-lt"/>
                  </a:rPr>
                  <a:t>Increase some KPI – </a:t>
                </a:r>
                <a14:m>
                  <m:oMath xmlns:m="http://schemas.openxmlformats.org/officeDocument/2006/math">
                    <m:r>
                      <a:rPr lang="en-US" sz="1600">
                        <a:solidFill>
                          <a:schemeClr val="bg1"/>
                        </a:solidFill>
                        <a:latin typeface="+mn-lt"/>
                      </a:rPr>
                      <m:t>𝑅</m:t>
                    </m:r>
                  </m:oMath>
                </a14:m>
                <a:r>
                  <a:rPr lang="en-IL" sz="1600" dirty="0">
                    <a:solidFill>
                      <a:schemeClr val="bg1"/>
                    </a:solidFill>
                    <a:latin typeface="+mn-lt"/>
                  </a:rPr>
                  <a:t> </a:t>
                </a:r>
              </a:p>
              <a:p>
                <a:pPr marL="457200" lvl="1">
                  <a:lnSpc>
                    <a:spcPct val="150000"/>
                  </a:lnSpc>
                  <a:spcBef>
                    <a:spcPts val="0"/>
                  </a:spcBef>
                  <a:buSzPts val="1600"/>
                </a:pPr>
                <a:r>
                  <a:rPr lang="en-IL" sz="1600" dirty="0">
                    <a:solidFill>
                      <a:schemeClr val="bg1"/>
                    </a:solidFill>
                    <a:latin typeface="+mn-lt"/>
                  </a:rPr>
                  <a:t>by doing some actions – </a:t>
                </a:r>
                <a14:m>
                  <m:oMath xmlns:m="http://schemas.openxmlformats.org/officeDocument/2006/math">
                    <m:r>
                      <a:rPr lang="en-US" sz="1600">
                        <a:solidFill>
                          <a:schemeClr val="bg1"/>
                        </a:solidFill>
                        <a:latin typeface="+mn-lt"/>
                      </a:rPr>
                      <m:t>𝐴</m:t>
                    </m:r>
                  </m:oMath>
                </a14:m>
                <a:endParaRPr lang="en-IL" sz="1600" dirty="0">
                  <a:solidFill>
                    <a:schemeClr val="bg1"/>
                  </a:solidFill>
                  <a:latin typeface="+mn-lt"/>
                </a:endParaRPr>
              </a:p>
              <a:p>
                <a:pPr marL="457200" lvl="1">
                  <a:lnSpc>
                    <a:spcPct val="150000"/>
                  </a:lnSpc>
                  <a:spcBef>
                    <a:spcPts val="0"/>
                  </a:spcBef>
                  <a:buSzPts val="1600"/>
                </a:pPr>
                <a:r>
                  <a:rPr lang="en-IL" sz="1600" dirty="0">
                    <a:solidFill>
                      <a:schemeClr val="bg1"/>
                    </a:solidFill>
                    <a:latin typeface="+mn-lt"/>
                  </a:rPr>
                  <a:t>In some context - </a:t>
                </a:r>
                <a14:m>
                  <m:oMath xmlns:m="http://schemas.openxmlformats.org/officeDocument/2006/math">
                    <m:r>
                      <a:rPr lang="en-US" sz="1600">
                        <a:solidFill>
                          <a:schemeClr val="bg1"/>
                        </a:solidFill>
                        <a:latin typeface="+mn-lt"/>
                      </a:rPr>
                      <m:t>𝑆</m:t>
                    </m:r>
                  </m:oMath>
                </a14:m>
                <a:endParaRPr lang="en-IL" sz="1600" dirty="0">
                  <a:solidFill>
                    <a:schemeClr val="bg1"/>
                  </a:solidFill>
                  <a:latin typeface="+mn-lt"/>
                </a:endParaRPr>
              </a:p>
              <a:p>
                <a:pPr marL="457200" lvl="1">
                  <a:lnSpc>
                    <a:spcPct val="150000"/>
                  </a:lnSpc>
                  <a:spcBef>
                    <a:spcPts val="0"/>
                  </a:spcBef>
                  <a:buSzPts val="1600"/>
                </a:pPr>
                <a:r>
                  <a:rPr lang="en-IL" sz="1600" dirty="0">
                    <a:solidFill>
                      <a:schemeClr val="bg1"/>
                    </a:solidFill>
                    <a:latin typeface="+mn-lt"/>
                  </a:rPr>
                  <a:t>Under some constrain</a:t>
                </a:r>
                <a:r>
                  <a:rPr lang="en-US" sz="1600" dirty="0">
                    <a:solidFill>
                      <a:schemeClr val="bg1"/>
                    </a:solidFill>
                    <a:latin typeface="+mn-lt"/>
                  </a:rPr>
                  <a:t>t</a:t>
                </a:r>
                <a:r>
                  <a:rPr lang="en-IL" sz="1600" dirty="0">
                    <a:solidFill>
                      <a:schemeClr val="bg1"/>
                    </a:solidFill>
                    <a:latin typeface="+mn-lt"/>
                  </a:rPr>
                  <a:t>s - </a:t>
                </a:r>
                <a14:m>
                  <m:oMath xmlns:m="http://schemas.openxmlformats.org/officeDocument/2006/math">
                    <m:r>
                      <a:rPr lang="en-US" sz="1600">
                        <a:solidFill>
                          <a:schemeClr val="bg1"/>
                        </a:solidFill>
                        <a:latin typeface="+mn-lt"/>
                      </a:rPr>
                      <m:t>𝐶</m:t>
                    </m:r>
                  </m:oMath>
                </a14:m>
                <a:endParaRPr lang="en-IL" sz="1600" dirty="0">
                  <a:solidFill>
                    <a:schemeClr val="bg1"/>
                  </a:solidFill>
                  <a:latin typeface="+mn-lt"/>
                </a:endParaRPr>
              </a:p>
              <a:p>
                <a:pPr marL="139700" indent="0">
                  <a:lnSpc>
                    <a:spcPct val="150000"/>
                  </a:lnSpc>
                  <a:buSzPts val="1600"/>
                  <a:buNone/>
                </a:pPr>
                <a:endParaRPr lang="en-IL" sz="1600" dirty="0">
                  <a:solidFill>
                    <a:schemeClr val="bg1"/>
                  </a:solidFill>
                  <a:latin typeface="+mn-lt"/>
                </a:endParaRPr>
              </a:p>
              <a:p>
                <a:pPr marL="139700" indent="0">
                  <a:lnSpc>
                    <a:spcPct val="150000"/>
                  </a:lnSpc>
                  <a:buSzPts val="1600"/>
                  <a:buNone/>
                </a:pPr>
                <a:r>
                  <a:rPr lang="en-IL" sz="1600" dirty="0">
                    <a:solidFill>
                      <a:schemeClr val="bg1"/>
                    </a:solidFill>
                    <a:latin typeface="+mn-lt"/>
                  </a:rPr>
                  <a:t>RL!</a:t>
                </a:r>
              </a:p>
            </p:txBody>
          </p:sp>
        </mc:Choice>
        <mc:Fallback>
          <p:sp>
            <p:nvSpPr>
              <p:cNvPr id="11" name="Content Placeholder 5">
                <a:extLst>
                  <a:ext uri="{FF2B5EF4-FFF2-40B4-BE49-F238E27FC236}">
                    <a16:creationId xmlns:a16="http://schemas.microsoft.com/office/drawing/2014/main" id="{760A5C0D-232D-4E79-8968-61E74B197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78" y="1638403"/>
                <a:ext cx="4498222" cy="26227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0EB5B4FD-F910-4401-837A-EE29853462CD}"/>
              </a:ext>
            </a:extLst>
          </p:cNvPr>
          <p:cNvSpPr/>
          <p:nvPr/>
        </p:nvSpPr>
        <p:spPr>
          <a:xfrm>
            <a:off x="242469" y="4544482"/>
            <a:ext cx="54582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L" sz="900" dirty="0">
                <a:solidFill>
                  <a:schemeClr val="bg1"/>
                </a:solidFill>
                <a:latin typeface="+mn-lt"/>
              </a:rPr>
              <a:t>https://www.mckinsey.com/business-functions/mckinsey-analytics/our-insights/most-of-ais-business-uses-will-be-in-two-areas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4E1342D-31E7-9B44-BA87-BFBB06A8447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6250" y="1462687"/>
            <a:ext cx="3892400" cy="3099913"/>
          </a:xfrm>
          <a:prstGeom prst="rect">
            <a:avLst/>
          </a:prstGeom>
        </p:spPr>
      </p:pic>
      <p:pic>
        <p:nvPicPr>
          <p:cNvPr id="2050" name="Picture 2" descr="McKinsey">
            <a:extLst>
              <a:ext uri="{FF2B5EF4-FFF2-40B4-BE49-F238E27FC236}">
                <a16:creationId xmlns:a16="http://schemas.microsoft.com/office/drawing/2014/main" id="{262699E1-84E9-394C-8C6A-1A5D0855D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6" y="4571009"/>
            <a:ext cx="1446212" cy="49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124"/>
    </mc:Choice>
    <mc:Fallback>
      <p:transition spd="slow" advTm="63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Google Shape;267;p38"/>
          <p:cNvCxnSpPr/>
          <p:nvPr/>
        </p:nvCxnSpPr>
        <p:spPr>
          <a:xfrm>
            <a:off x="641776" y="1626190"/>
            <a:ext cx="780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8" name="Google Shape;268;p38"/>
          <p:cNvCxnSpPr/>
          <p:nvPr/>
        </p:nvCxnSpPr>
        <p:spPr>
          <a:xfrm>
            <a:off x="684944" y="4601665"/>
            <a:ext cx="780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" name="Google Shape;270;p38"/>
          <p:cNvCxnSpPr/>
          <p:nvPr/>
        </p:nvCxnSpPr>
        <p:spPr>
          <a:xfrm rot="10800000">
            <a:off x="868775" y="1425640"/>
            <a:ext cx="0" cy="3413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" name="Google Shape;271;p38"/>
          <p:cNvCxnSpPr/>
          <p:nvPr/>
        </p:nvCxnSpPr>
        <p:spPr>
          <a:xfrm rot="10800000">
            <a:off x="8315650" y="1425640"/>
            <a:ext cx="0" cy="3413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Title 4">
            <a:extLst>
              <a:ext uri="{FF2B5EF4-FFF2-40B4-BE49-F238E27FC236}">
                <a16:creationId xmlns:a16="http://schemas.microsoft.com/office/drawing/2014/main" id="{1360D109-F868-4B46-A660-9A40DA63B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67954" y="830572"/>
            <a:ext cx="9611954" cy="47331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Example: Customer Journey Optimization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F2F0A49-1BBB-48E2-872E-F646C1209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590" y="1711066"/>
            <a:ext cx="3953633" cy="280572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F4B2B89-4606-BB48-897F-94D27D366C30}"/>
              </a:ext>
            </a:extLst>
          </p:cNvPr>
          <p:cNvSpPr/>
          <p:nvPr/>
        </p:nvSpPr>
        <p:spPr>
          <a:xfrm>
            <a:off x="868774" y="4857249"/>
            <a:ext cx="4572000" cy="20005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L" sz="700" dirty="0"/>
              <a:t>https://www.brightvessel.com/customer-journey-map-2018/</a:t>
            </a:r>
          </a:p>
        </p:txBody>
      </p:sp>
      <p:pic>
        <p:nvPicPr>
          <p:cNvPr id="1026" name="Picture 2" descr="5 Things You Need to Know about Reinforcement Learning - KDnuggets">
            <a:extLst>
              <a:ext uri="{FF2B5EF4-FFF2-40B4-BE49-F238E27FC236}">
                <a16:creationId xmlns:a16="http://schemas.microsoft.com/office/drawing/2014/main" id="{018F6B00-64BD-DD4E-8F60-E659DABB6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42257"/>
            <a:ext cx="3944948" cy="151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User with solid fill">
            <a:extLst>
              <a:ext uri="{FF2B5EF4-FFF2-40B4-BE49-F238E27FC236}">
                <a16:creationId xmlns:a16="http://schemas.microsoft.com/office/drawing/2014/main" id="{F95C1DE3-FE44-CF47-B679-D4E0326557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92462" y="3744843"/>
            <a:ext cx="914400" cy="914400"/>
          </a:xfrm>
          <a:prstGeom prst="rect">
            <a:avLst/>
          </a:prstGeom>
        </p:spPr>
      </p:pic>
      <p:pic>
        <p:nvPicPr>
          <p:cNvPr id="6" name="Graphic 5" descr="City with solid fill">
            <a:extLst>
              <a:ext uri="{FF2B5EF4-FFF2-40B4-BE49-F238E27FC236}">
                <a16:creationId xmlns:a16="http://schemas.microsoft.com/office/drawing/2014/main" id="{88A1F8AB-E90A-EE42-9306-20266F2CC6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68035" y="1566760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415"/>
    </mc:Choice>
    <mc:Fallback>
      <p:transition spd="slow" advTm="40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35"/>
          <p:cNvGrpSpPr/>
          <p:nvPr/>
        </p:nvGrpSpPr>
        <p:grpSpPr>
          <a:xfrm>
            <a:off x="1322800" y="2981191"/>
            <a:ext cx="6887117" cy="278100"/>
            <a:chOff x="892775" y="3849125"/>
            <a:chExt cx="3567900" cy="278100"/>
          </a:xfrm>
        </p:grpSpPr>
        <p:cxnSp>
          <p:nvCxnSpPr>
            <p:cNvPr id="214" name="Google Shape;214;p35"/>
            <p:cNvCxnSpPr/>
            <p:nvPr/>
          </p:nvCxnSpPr>
          <p:spPr>
            <a:xfrm>
              <a:off x="892775" y="3988175"/>
              <a:ext cx="3567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215;p35"/>
            <p:cNvCxnSpPr/>
            <p:nvPr/>
          </p:nvCxnSpPr>
          <p:spPr>
            <a:xfrm>
              <a:off x="892778" y="3849125"/>
              <a:ext cx="0" cy="278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216;p35"/>
            <p:cNvCxnSpPr/>
            <p:nvPr/>
          </p:nvCxnSpPr>
          <p:spPr>
            <a:xfrm>
              <a:off x="4460675" y="3849125"/>
              <a:ext cx="0" cy="278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" name="Title 4">
            <a:extLst>
              <a:ext uri="{FF2B5EF4-FFF2-40B4-BE49-F238E27FC236}">
                <a16:creationId xmlns:a16="http://schemas.microsoft.com/office/drawing/2014/main" id="{EDAA7EED-CD95-485D-825F-438195052B80}"/>
              </a:ext>
            </a:extLst>
          </p:cNvPr>
          <p:cNvSpPr txBox="1">
            <a:spLocks/>
          </p:cNvSpPr>
          <p:nvPr/>
        </p:nvSpPr>
        <p:spPr>
          <a:xfrm>
            <a:off x="186361" y="920751"/>
            <a:ext cx="8771278" cy="45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Poppins Black"/>
              <a:buNone/>
              <a:defRPr sz="2700" b="0" i="0" u="none" strike="noStrike" cap="none">
                <a:solidFill>
                  <a:schemeClr val="dk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Poppins Black"/>
              <a:buNone/>
              <a:defRPr sz="2700" b="0" i="0" u="none" strike="noStrike" cap="none">
                <a:solidFill>
                  <a:schemeClr val="dk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Poppins Black"/>
              <a:buNone/>
              <a:defRPr sz="2700" b="0" i="0" u="none" strike="noStrike" cap="none">
                <a:solidFill>
                  <a:schemeClr val="dk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Poppins Black"/>
              <a:buNone/>
              <a:defRPr sz="2700" b="0" i="0" u="none" strike="noStrike" cap="none">
                <a:solidFill>
                  <a:schemeClr val="dk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Poppins Black"/>
              <a:buNone/>
              <a:defRPr sz="2700" b="0" i="0" u="none" strike="noStrike" cap="none">
                <a:solidFill>
                  <a:schemeClr val="dk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Poppins Black"/>
              <a:buNone/>
              <a:defRPr sz="2700" b="0" i="0" u="none" strike="noStrike" cap="none">
                <a:solidFill>
                  <a:schemeClr val="dk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Poppins Black"/>
              <a:buNone/>
              <a:defRPr sz="2700" b="0" i="0" u="none" strike="noStrike" cap="none">
                <a:solidFill>
                  <a:schemeClr val="dk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Poppins Black"/>
              <a:buNone/>
              <a:defRPr sz="2700" b="0" i="0" u="none" strike="noStrike" cap="none">
                <a:solidFill>
                  <a:schemeClr val="dk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Poppins Black"/>
              <a:buNone/>
              <a:defRPr sz="2700" b="0" i="0" u="none" strike="noStrike" cap="none">
                <a:solidFill>
                  <a:schemeClr val="dk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en-US" sz="3600" dirty="0">
                <a:solidFill>
                  <a:schemeClr val="tx1"/>
                </a:solidFill>
              </a:rPr>
              <a:t>Prescriptive Resources</a:t>
            </a:r>
          </a:p>
        </p:txBody>
      </p:sp>
      <p:grpSp>
        <p:nvGrpSpPr>
          <p:cNvPr id="16" name="Shape">
            <a:extLst>
              <a:ext uri="{FF2B5EF4-FFF2-40B4-BE49-F238E27FC236}">
                <a16:creationId xmlns:a16="http://schemas.microsoft.com/office/drawing/2014/main" id="{26DC93DD-FC71-460E-AF6E-1EB51424EF92}"/>
              </a:ext>
            </a:extLst>
          </p:cNvPr>
          <p:cNvGrpSpPr>
            <a:grpSpLocks noChangeAspect="1"/>
          </p:cNvGrpSpPr>
          <p:nvPr/>
        </p:nvGrpSpPr>
        <p:grpSpPr>
          <a:xfrm>
            <a:off x="1568415" y="2558282"/>
            <a:ext cx="1123918" cy="1123918"/>
            <a:chOff x="2819400" y="2381250"/>
            <a:chExt cx="2095500" cy="2095500"/>
          </a:xfrm>
          <a:solidFill>
            <a:schemeClr val="tx1"/>
          </a:solidFill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C37070DB-FEC8-48FB-9F64-F6F623D8FA7F}"/>
                </a:ext>
              </a:extLst>
            </p:cNvPr>
            <p:cNvSpPr/>
            <p:nvPr/>
          </p:nvSpPr>
          <p:spPr>
            <a:xfrm>
              <a:off x="2819400" y="2381250"/>
              <a:ext cx="2095500" cy="2095500"/>
            </a:xfrm>
            <a:custGeom>
              <a:avLst/>
              <a:gdLst>
                <a:gd name="connsiteX0" fmla="*/ 2353237 w 2353236"/>
                <a:gd name="connsiteY0" fmla="*/ 1176618 h 2353236"/>
                <a:gd name="connsiteX1" fmla="*/ 1176618 w 2353236"/>
                <a:gd name="connsiteY1" fmla="*/ 2353237 h 2353236"/>
                <a:gd name="connsiteX2" fmla="*/ 0 w 2353236"/>
                <a:gd name="connsiteY2" fmla="*/ 1176618 h 2353236"/>
                <a:gd name="connsiteX3" fmla="*/ 1176618 w 2353236"/>
                <a:gd name="connsiteY3" fmla="*/ 0 h 2353236"/>
                <a:gd name="connsiteX4" fmla="*/ 2353237 w 2353236"/>
                <a:gd name="connsiteY4" fmla="*/ 1176618 h 23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3236" h="2353236">
                  <a:moveTo>
                    <a:pt x="2353237" y="1176618"/>
                  </a:moveTo>
                  <a:cubicBezTo>
                    <a:pt x="2353237" y="1826447"/>
                    <a:pt x="1826447" y="2353237"/>
                    <a:pt x="1176618" y="2353237"/>
                  </a:cubicBezTo>
                  <a:cubicBezTo>
                    <a:pt x="526790" y="2353237"/>
                    <a:pt x="0" y="1826447"/>
                    <a:pt x="0" y="1176618"/>
                  </a:cubicBezTo>
                  <a:cubicBezTo>
                    <a:pt x="0" y="526790"/>
                    <a:pt x="526790" y="0"/>
                    <a:pt x="1176618" y="0"/>
                  </a:cubicBezTo>
                  <a:cubicBezTo>
                    <a:pt x="1826447" y="0"/>
                    <a:pt x="2353237" y="526790"/>
                    <a:pt x="2353237" y="1176618"/>
                  </a:cubicBezTo>
                  <a:close/>
                </a:path>
              </a:pathLst>
            </a:custGeom>
            <a:grpFill/>
            <a:ln w="24568" cap="flat">
              <a:noFill/>
              <a:prstDash val="solid"/>
              <a:miter/>
            </a:ln>
            <a:effectLst>
              <a:outerShdw blurRad="508000" rotWithShape="0">
                <a:scrgbClr r="0" g="0" b="0">
                  <a:alpha val="50000"/>
                </a:scrgbClr>
              </a:outerShdw>
            </a:effectLst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60075E4-21C1-4B45-ABC3-1B8193692039}"/>
                </a:ext>
              </a:extLst>
            </p:cNvPr>
            <p:cNvSpPr/>
            <p:nvPr/>
          </p:nvSpPr>
          <p:spPr>
            <a:xfrm>
              <a:off x="2974627" y="2536477"/>
              <a:ext cx="1785048" cy="1785048"/>
            </a:xfrm>
            <a:custGeom>
              <a:avLst/>
              <a:gdLst>
                <a:gd name="connsiteX0" fmla="*/ 2353237 w 2353236"/>
                <a:gd name="connsiteY0" fmla="*/ 1176618 h 2353236"/>
                <a:gd name="connsiteX1" fmla="*/ 1176618 w 2353236"/>
                <a:gd name="connsiteY1" fmla="*/ 2353237 h 2353236"/>
                <a:gd name="connsiteX2" fmla="*/ 0 w 2353236"/>
                <a:gd name="connsiteY2" fmla="*/ 1176618 h 2353236"/>
                <a:gd name="connsiteX3" fmla="*/ 1176618 w 2353236"/>
                <a:gd name="connsiteY3" fmla="*/ 0 h 2353236"/>
                <a:gd name="connsiteX4" fmla="*/ 2353237 w 2353236"/>
                <a:gd name="connsiteY4" fmla="*/ 1176618 h 23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3236" h="2353236">
                  <a:moveTo>
                    <a:pt x="2353237" y="1176618"/>
                  </a:moveTo>
                  <a:cubicBezTo>
                    <a:pt x="2353237" y="1826447"/>
                    <a:pt x="1826447" y="2353237"/>
                    <a:pt x="1176618" y="2353237"/>
                  </a:cubicBezTo>
                  <a:cubicBezTo>
                    <a:pt x="526790" y="2353237"/>
                    <a:pt x="0" y="1826447"/>
                    <a:pt x="0" y="1176618"/>
                  </a:cubicBezTo>
                  <a:cubicBezTo>
                    <a:pt x="0" y="526790"/>
                    <a:pt x="526790" y="0"/>
                    <a:pt x="1176618" y="0"/>
                  </a:cubicBezTo>
                  <a:cubicBezTo>
                    <a:pt x="1826447" y="0"/>
                    <a:pt x="2353237" y="526790"/>
                    <a:pt x="2353237" y="117661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Shape">
            <a:extLst>
              <a:ext uri="{FF2B5EF4-FFF2-40B4-BE49-F238E27FC236}">
                <a16:creationId xmlns:a16="http://schemas.microsoft.com/office/drawing/2014/main" id="{4617CECF-B595-4822-9951-AD9B6EB3D3DB}"/>
              </a:ext>
            </a:extLst>
          </p:cNvPr>
          <p:cNvGrpSpPr>
            <a:grpSpLocks noChangeAspect="1"/>
          </p:cNvGrpSpPr>
          <p:nvPr/>
        </p:nvGrpSpPr>
        <p:grpSpPr>
          <a:xfrm>
            <a:off x="4174475" y="2558282"/>
            <a:ext cx="1123918" cy="1123918"/>
            <a:chOff x="2819400" y="2381250"/>
            <a:chExt cx="2095500" cy="2095500"/>
          </a:xfrm>
          <a:solidFill>
            <a:schemeClr val="tx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672495EA-9837-48E5-9936-20F038D27856}"/>
                </a:ext>
              </a:extLst>
            </p:cNvPr>
            <p:cNvSpPr/>
            <p:nvPr/>
          </p:nvSpPr>
          <p:spPr>
            <a:xfrm>
              <a:off x="2819400" y="2381250"/>
              <a:ext cx="2095500" cy="2095500"/>
            </a:xfrm>
            <a:custGeom>
              <a:avLst/>
              <a:gdLst>
                <a:gd name="connsiteX0" fmla="*/ 2353237 w 2353236"/>
                <a:gd name="connsiteY0" fmla="*/ 1176618 h 2353236"/>
                <a:gd name="connsiteX1" fmla="*/ 1176618 w 2353236"/>
                <a:gd name="connsiteY1" fmla="*/ 2353237 h 2353236"/>
                <a:gd name="connsiteX2" fmla="*/ 0 w 2353236"/>
                <a:gd name="connsiteY2" fmla="*/ 1176618 h 2353236"/>
                <a:gd name="connsiteX3" fmla="*/ 1176618 w 2353236"/>
                <a:gd name="connsiteY3" fmla="*/ 0 h 2353236"/>
                <a:gd name="connsiteX4" fmla="*/ 2353237 w 2353236"/>
                <a:gd name="connsiteY4" fmla="*/ 1176618 h 23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3236" h="2353236">
                  <a:moveTo>
                    <a:pt x="2353237" y="1176618"/>
                  </a:moveTo>
                  <a:cubicBezTo>
                    <a:pt x="2353237" y="1826447"/>
                    <a:pt x="1826447" y="2353237"/>
                    <a:pt x="1176618" y="2353237"/>
                  </a:cubicBezTo>
                  <a:cubicBezTo>
                    <a:pt x="526790" y="2353237"/>
                    <a:pt x="0" y="1826447"/>
                    <a:pt x="0" y="1176618"/>
                  </a:cubicBezTo>
                  <a:cubicBezTo>
                    <a:pt x="0" y="526790"/>
                    <a:pt x="526790" y="0"/>
                    <a:pt x="1176618" y="0"/>
                  </a:cubicBezTo>
                  <a:cubicBezTo>
                    <a:pt x="1826447" y="0"/>
                    <a:pt x="2353237" y="526790"/>
                    <a:pt x="2353237" y="1176618"/>
                  </a:cubicBezTo>
                  <a:close/>
                </a:path>
              </a:pathLst>
            </a:custGeom>
            <a:grpFill/>
            <a:ln w="24568" cap="flat">
              <a:noFill/>
              <a:prstDash val="solid"/>
              <a:miter/>
            </a:ln>
            <a:effectLst>
              <a:outerShdw blurRad="508000" rotWithShape="0">
                <a:scrgbClr r="0" g="0" b="0">
                  <a:alpha val="50000"/>
                </a:scrgbClr>
              </a:outerShdw>
            </a:effectLst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36A127D-5FD9-4774-BF0E-226EF0F47C61}"/>
                </a:ext>
              </a:extLst>
            </p:cNvPr>
            <p:cNvSpPr/>
            <p:nvPr/>
          </p:nvSpPr>
          <p:spPr>
            <a:xfrm>
              <a:off x="2974627" y="2536477"/>
              <a:ext cx="1785048" cy="1785048"/>
            </a:xfrm>
            <a:custGeom>
              <a:avLst/>
              <a:gdLst>
                <a:gd name="connsiteX0" fmla="*/ 2353237 w 2353236"/>
                <a:gd name="connsiteY0" fmla="*/ 1176618 h 2353236"/>
                <a:gd name="connsiteX1" fmla="*/ 1176618 w 2353236"/>
                <a:gd name="connsiteY1" fmla="*/ 2353237 h 2353236"/>
                <a:gd name="connsiteX2" fmla="*/ 0 w 2353236"/>
                <a:gd name="connsiteY2" fmla="*/ 1176618 h 2353236"/>
                <a:gd name="connsiteX3" fmla="*/ 1176618 w 2353236"/>
                <a:gd name="connsiteY3" fmla="*/ 0 h 2353236"/>
                <a:gd name="connsiteX4" fmla="*/ 2353237 w 2353236"/>
                <a:gd name="connsiteY4" fmla="*/ 1176618 h 23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3236" h="2353236">
                  <a:moveTo>
                    <a:pt x="2353237" y="1176618"/>
                  </a:moveTo>
                  <a:cubicBezTo>
                    <a:pt x="2353237" y="1826447"/>
                    <a:pt x="1826447" y="2353237"/>
                    <a:pt x="1176618" y="2353237"/>
                  </a:cubicBezTo>
                  <a:cubicBezTo>
                    <a:pt x="526790" y="2353237"/>
                    <a:pt x="0" y="1826447"/>
                    <a:pt x="0" y="1176618"/>
                  </a:cubicBezTo>
                  <a:cubicBezTo>
                    <a:pt x="0" y="526790"/>
                    <a:pt x="526790" y="0"/>
                    <a:pt x="1176618" y="0"/>
                  </a:cubicBezTo>
                  <a:cubicBezTo>
                    <a:pt x="1826447" y="0"/>
                    <a:pt x="2353237" y="526790"/>
                    <a:pt x="2353237" y="117661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Freeform 6">
            <a:extLst>
              <a:ext uri="{FF2B5EF4-FFF2-40B4-BE49-F238E27FC236}">
                <a16:creationId xmlns:a16="http://schemas.microsoft.com/office/drawing/2014/main" id="{11127C69-5D51-494D-87C3-C36D6665355F}"/>
              </a:ext>
            </a:extLst>
          </p:cNvPr>
          <p:cNvSpPr/>
          <p:nvPr/>
        </p:nvSpPr>
        <p:spPr>
          <a:xfrm>
            <a:off x="6780536" y="2558282"/>
            <a:ext cx="1123918" cy="1123918"/>
          </a:xfrm>
          <a:custGeom>
            <a:avLst/>
            <a:gdLst>
              <a:gd name="connsiteX0" fmla="*/ 2353237 w 2353236"/>
              <a:gd name="connsiteY0" fmla="*/ 1176618 h 2353236"/>
              <a:gd name="connsiteX1" fmla="*/ 1176618 w 2353236"/>
              <a:gd name="connsiteY1" fmla="*/ 2353237 h 2353236"/>
              <a:gd name="connsiteX2" fmla="*/ 0 w 2353236"/>
              <a:gd name="connsiteY2" fmla="*/ 1176618 h 2353236"/>
              <a:gd name="connsiteX3" fmla="*/ 1176618 w 2353236"/>
              <a:gd name="connsiteY3" fmla="*/ 0 h 2353236"/>
              <a:gd name="connsiteX4" fmla="*/ 2353237 w 2353236"/>
              <a:gd name="connsiteY4" fmla="*/ 1176618 h 235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3236" h="2353236">
                <a:moveTo>
                  <a:pt x="2353237" y="1176618"/>
                </a:moveTo>
                <a:cubicBezTo>
                  <a:pt x="2353237" y="1826447"/>
                  <a:pt x="1826447" y="2353237"/>
                  <a:pt x="1176618" y="2353237"/>
                </a:cubicBezTo>
                <a:cubicBezTo>
                  <a:pt x="526790" y="2353237"/>
                  <a:pt x="0" y="1826447"/>
                  <a:pt x="0" y="1176618"/>
                </a:cubicBezTo>
                <a:cubicBezTo>
                  <a:pt x="0" y="526790"/>
                  <a:pt x="526790" y="0"/>
                  <a:pt x="1176618" y="0"/>
                </a:cubicBezTo>
                <a:cubicBezTo>
                  <a:pt x="1826447" y="0"/>
                  <a:pt x="2353237" y="526790"/>
                  <a:pt x="2353237" y="1176618"/>
                </a:cubicBezTo>
                <a:close/>
              </a:path>
            </a:pathLst>
          </a:custGeom>
          <a:solidFill>
            <a:schemeClr val="tx1"/>
          </a:solidFill>
          <a:ln w="24568" cap="flat">
            <a:noFill/>
            <a:prstDash val="solid"/>
            <a:miter/>
          </a:ln>
          <a:effectLst>
            <a:outerShdw blurRad="508000" rotWithShape="0">
              <a:scrgbClr r="0" g="0" b="0">
                <a:alpha val="50000"/>
              </a:scrgbClr>
            </a:outerShdw>
          </a:effectLst>
        </p:spPr>
        <p:txBody>
          <a:bodyPr rtlCol="0" anchor="ctr"/>
          <a:lstStyle/>
          <a:p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E7954ED-0477-4E38-99D3-9594424D4D5D}"/>
              </a:ext>
            </a:extLst>
          </p:cNvPr>
          <p:cNvSpPr/>
          <p:nvPr/>
        </p:nvSpPr>
        <p:spPr>
          <a:xfrm>
            <a:off x="1025904" y="3754925"/>
            <a:ext cx="2208939" cy="677376"/>
          </a:xfrm>
          <a:prstGeom prst="rect">
            <a:avLst/>
          </a:prstGeom>
          <a:noFill/>
          <a:ln>
            <a:noFill/>
          </a:ln>
          <a:effectLst>
            <a:outerShdw blurRad="317500" rotWithShape="0">
              <a:scrgbClr r="0" g="0" b="0">
                <a:alpha val="20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Simulations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17AB44A-1466-4386-A3B6-82724A5EDE56}"/>
              </a:ext>
            </a:extLst>
          </p:cNvPr>
          <p:cNvSpPr/>
          <p:nvPr/>
        </p:nvSpPr>
        <p:spPr>
          <a:xfrm>
            <a:off x="3631964" y="3754925"/>
            <a:ext cx="2208939" cy="677376"/>
          </a:xfrm>
          <a:prstGeom prst="rect">
            <a:avLst/>
          </a:prstGeom>
          <a:noFill/>
          <a:ln>
            <a:noFill/>
          </a:ln>
          <a:effectLst>
            <a:outerShdw blurRad="317500" rotWithShape="0">
              <a:scrgbClr r="0" g="0" b="0">
                <a:alpha val="20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Experimentation 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– e.g., Bandits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A6032E0-0F60-4039-AAFE-7FA5D39A1DD6}"/>
              </a:ext>
            </a:extLst>
          </p:cNvPr>
          <p:cNvSpPr/>
          <p:nvPr/>
        </p:nvSpPr>
        <p:spPr>
          <a:xfrm>
            <a:off x="6238024" y="3754925"/>
            <a:ext cx="2208939" cy="677376"/>
          </a:xfrm>
          <a:prstGeom prst="rect">
            <a:avLst/>
          </a:prstGeom>
          <a:noFill/>
          <a:ln>
            <a:noFill/>
          </a:ln>
          <a:effectLst>
            <a:outerShdw blurRad="317500" rotWithShape="0">
              <a:scrgbClr r="0" g="0" b="0">
                <a:alpha val="20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Observational Data?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(Offline)</a:t>
            </a:r>
          </a:p>
        </p:txBody>
      </p:sp>
      <p:pic>
        <p:nvPicPr>
          <p:cNvPr id="3" name="Graphic 2" descr="Flask with solid fill">
            <a:extLst>
              <a:ext uri="{FF2B5EF4-FFF2-40B4-BE49-F238E27FC236}">
                <a16:creationId xmlns:a16="http://schemas.microsoft.com/office/drawing/2014/main" id="{C9AEF6FF-1F89-D844-A412-0640BAB89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9158" y="2663041"/>
            <a:ext cx="914400" cy="914400"/>
          </a:xfrm>
          <a:prstGeom prst="rect">
            <a:avLst/>
          </a:prstGeom>
        </p:spPr>
      </p:pic>
      <p:pic>
        <p:nvPicPr>
          <p:cNvPr id="5" name="Graphic 4" descr="Database with solid fill">
            <a:extLst>
              <a:ext uri="{FF2B5EF4-FFF2-40B4-BE49-F238E27FC236}">
                <a16:creationId xmlns:a16="http://schemas.microsoft.com/office/drawing/2014/main" id="{701DFED9-C0F8-F94B-961A-D9B303D48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1449" y="2684546"/>
            <a:ext cx="914400" cy="914400"/>
          </a:xfrm>
          <a:prstGeom prst="rect">
            <a:avLst/>
          </a:prstGeom>
        </p:spPr>
      </p:pic>
      <p:pic>
        <p:nvPicPr>
          <p:cNvPr id="7" name="Graphic 6" descr="Gears with solid fill">
            <a:extLst>
              <a:ext uri="{FF2B5EF4-FFF2-40B4-BE49-F238E27FC236}">
                <a16:creationId xmlns:a16="http://schemas.microsoft.com/office/drawing/2014/main" id="{E26E5EF9-06F5-764B-ADA0-38FBD85225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32372" y="2663041"/>
            <a:ext cx="914400" cy="914400"/>
          </a:xfrm>
          <a:prstGeom prst="rect">
            <a:avLst/>
          </a:prstGeom>
        </p:spPr>
      </p:pic>
      <p:pic>
        <p:nvPicPr>
          <p:cNvPr id="22" name="Picture 2" descr="Bonsai | LinkedIn">
            <a:extLst>
              <a:ext uri="{FF2B5EF4-FFF2-40B4-BE49-F238E27FC236}">
                <a16:creationId xmlns:a16="http://schemas.microsoft.com/office/drawing/2014/main" id="{936595D7-7611-7D45-8F8B-6EC043F0B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47074" y="4304745"/>
            <a:ext cx="575488" cy="57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6D04F1FF-7ACA-614E-893C-C038E8966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580" y="4341349"/>
            <a:ext cx="1385091" cy="33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azure-personalizer - Microsoft Q&amp;A">
            <a:extLst>
              <a:ext uri="{FF2B5EF4-FFF2-40B4-BE49-F238E27FC236}">
                <a16:creationId xmlns:a16="http://schemas.microsoft.com/office/drawing/2014/main" id="{E29777D8-D8CF-2447-A16F-E5ACDDC7D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09158" y="4399530"/>
            <a:ext cx="667454" cy="66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106"/>
    </mc:Choice>
    <mc:Fallback>
      <p:transition spd="slow" advTm="3710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5" name="Google Shape;235;p36"/>
          <p:cNvCxnSpPr/>
          <p:nvPr/>
        </p:nvCxnSpPr>
        <p:spPr>
          <a:xfrm>
            <a:off x="-114500" y="4826437"/>
            <a:ext cx="9864300" cy="2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6" name="Google Shape;236;p36"/>
          <p:cNvCxnSpPr/>
          <p:nvPr/>
        </p:nvCxnSpPr>
        <p:spPr>
          <a:xfrm>
            <a:off x="-190700" y="4934800"/>
            <a:ext cx="9864300" cy="26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Title 4">
            <a:extLst>
              <a:ext uri="{FF2B5EF4-FFF2-40B4-BE49-F238E27FC236}">
                <a16:creationId xmlns:a16="http://schemas.microsoft.com/office/drawing/2014/main" id="{9D1993AA-7286-4CA8-84E1-FA1FA5AE9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48" y="1084212"/>
            <a:ext cx="7998323" cy="153640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493668"/>
                </a:solidFill>
              </a:rPr>
              <a:t>Causal Inference 101: Potential Outcomes</a:t>
            </a:r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E7814AB2-DB85-4502-AD57-4E5354B1ED98}"/>
              </a:ext>
            </a:extLst>
          </p:cNvPr>
          <p:cNvSpPr txBox="1">
            <a:spLocks/>
          </p:cNvSpPr>
          <p:nvPr/>
        </p:nvSpPr>
        <p:spPr>
          <a:xfrm>
            <a:off x="496748" y="1886628"/>
            <a:ext cx="11985619" cy="1492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L" sz="1600">
                <a:solidFill>
                  <a:schemeClr val="bg1"/>
                </a:solidFill>
                <a:latin typeface="+mn-lt"/>
              </a:rPr>
              <a:t>Fundamental problem of causal inference:</a:t>
            </a:r>
          </a:p>
          <a:p>
            <a:r>
              <a:rPr lang="en-US" sz="1600">
                <a:solidFill>
                  <a:schemeClr val="bg1"/>
                </a:solidFill>
                <a:latin typeface="+mn-lt"/>
              </a:rPr>
              <a:t>“we do not observe both potential outcomes; we only observe one”</a:t>
            </a:r>
            <a:endParaRPr lang="en-IL" sz="160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3" name="Picture 2" descr="Blast from the Past: Raiders of the Lost Ark | Movies | San Luis Obispo |  New Times San Luis Obispo">
            <a:extLst>
              <a:ext uri="{FF2B5EF4-FFF2-40B4-BE49-F238E27FC236}">
                <a16:creationId xmlns:a16="http://schemas.microsoft.com/office/drawing/2014/main" id="{A8070E55-BF85-4855-AFF3-B0A092026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0365" y="2676502"/>
            <a:ext cx="3214564" cy="168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4165754-9F7F-4D84-9A53-B4DFA472F9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15" y="2718008"/>
            <a:ext cx="4499785" cy="21903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5F0429-0F52-3341-A094-22E6FD405D41}"/>
              </a:ext>
            </a:extLst>
          </p:cNvPr>
          <p:cNvSpPr/>
          <p:nvPr/>
        </p:nvSpPr>
        <p:spPr>
          <a:xfrm>
            <a:off x="0" y="4936069"/>
            <a:ext cx="25506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L" sz="800" dirty="0"/>
              <a:t>https://www.bradyneal.com/causal-inference-course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413"/>
    </mc:Choice>
    <mc:Fallback>
      <p:transition spd="slow" advTm="55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4">
            <a:extLst>
              <a:ext uri="{FF2B5EF4-FFF2-40B4-BE49-F238E27FC236}">
                <a16:creationId xmlns:a16="http://schemas.microsoft.com/office/drawing/2014/main" id="{1066A765-7AFC-44FB-9435-9ADA0242A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67" y="932855"/>
            <a:ext cx="5899130" cy="914995"/>
          </a:xfrm>
        </p:spPr>
        <p:txBody>
          <a:bodyPr/>
          <a:lstStyle/>
          <a:p>
            <a:pPr algn="l"/>
            <a:r>
              <a:rPr lang="en-IL" dirty="0">
                <a:solidFill>
                  <a:schemeClr val="tx1"/>
                </a:solidFill>
              </a:rPr>
              <a:t>Causal Inference &amp; RL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88BA884D-3BD3-481A-B622-A93AE214736B}"/>
              </a:ext>
            </a:extLst>
          </p:cNvPr>
          <p:cNvSpPr txBox="1">
            <a:spLocks/>
          </p:cNvSpPr>
          <p:nvPr/>
        </p:nvSpPr>
        <p:spPr>
          <a:xfrm>
            <a:off x="349267" y="1847850"/>
            <a:ext cx="6320940" cy="26511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>
              <a:buNone/>
            </a:pPr>
            <a:r>
              <a:rPr lang="en-US" i="1" dirty="0">
                <a:solidFill>
                  <a:schemeClr val="tx1"/>
                </a:solidFill>
                <a:latin typeface="+mj-lt"/>
              </a:rPr>
              <a:t>“These two disciplines have evolved independently … However, they are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umbilically tied</a:t>
            </a:r>
            <a:r>
              <a:rPr lang="en-US" i="1" dirty="0">
                <a:solidFill>
                  <a:schemeClr val="tx1"/>
                </a:solidFill>
                <a:latin typeface="+mj-lt"/>
              </a:rPr>
              <a:t> … This suggests the great potential for the study of causality and reinforcement learning side by side.” </a:t>
            </a:r>
          </a:p>
          <a:p>
            <a:pPr marL="0" indent="0" algn="l">
              <a:buNone/>
            </a:pPr>
            <a:r>
              <a:rPr lang="en-US" i="1" dirty="0">
                <a:solidFill>
                  <a:schemeClr val="tx1"/>
                </a:solidFill>
                <a:latin typeface="+mj-lt"/>
              </a:rPr>
              <a:t>	/ Elias </a:t>
            </a:r>
            <a:r>
              <a:rPr lang="en-US" i="1" dirty="0" err="1">
                <a:solidFill>
                  <a:schemeClr val="tx1"/>
                </a:solidFill>
                <a:latin typeface="+mj-lt"/>
              </a:rPr>
              <a:t>Bareinboim</a:t>
            </a:r>
            <a:r>
              <a:rPr lang="en-US" i="1" dirty="0">
                <a:solidFill>
                  <a:schemeClr val="tx1"/>
                </a:solidFill>
                <a:latin typeface="+mj-lt"/>
              </a:rPr>
              <a:t> ICML2020.</a:t>
            </a:r>
            <a:endParaRPr lang="en-US" i="1" dirty="0">
              <a:solidFill>
                <a:schemeClr val="tx1"/>
              </a:solidFill>
              <a:latin typeface="+mj-lt"/>
              <a:cs typeface="Calibri"/>
            </a:endParaRPr>
          </a:p>
          <a:p>
            <a:pPr marL="139700" indent="0" algn="l">
              <a:buNone/>
            </a:pPr>
            <a:endParaRPr lang="en-US" dirty="0">
              <a:solidFill>
                <a:schemeClr val="tx1"/>
              </a:solidFill>
              <a:latin typeface="+mj-lt"/>
            </a:endParaRPr>
          </a:p>
          <a:p>
            <a:pPr marL="139700" indent="0" algn="l">
              <a:buNone/>
            </a:pPr>
            <a:r>
              <a:rPr lang="en-US" dirty="0">
                <a:solidFill>
                  <a:schemeClr val="tx1"/>
                </a:solidFill>
                <a:latin typeface="+mj-lt"/>
              </a:rPr>
              <a:t>What can CI provide RL? Better estimation and effects</a:t>
            </a:r>
            <a:r>
              <a:rPr lang="en-IL" dirty="0">
                <a:solidFill>
                  <a:schemeClr val="tx1"/>
                </a:solidFill>
                <a:latin typeface="+mj-lt"/>
              </a:rPr>
              <a:t> from offline data</a:t>
            </a:r>
            <a:endParaRPr lang="en-IL" dirty="0">
              <a:solidFill>
                <a:schemeClr val="tx1"/>
              </a:solidFill>
              <a:latin typeface="+mj-lt"/>
              <a:cs typeface="Calibri"/>
            </a:endParaRPr>
          </a:p>
          <a:p>
            <a:pPr algn="l"/>
            <a:r>
              <a:rPr lang="en-IL" dirty="0">
                <a:solidFill>
                  <a:schemeClr val="tx1"/>
                </a:solidFill>
                <a:latin typeface="+mj-lt"/>
              </a:rPr>
              <a:t>Embed domain knowledge as causal assumptions</a:t>
            </a:r>
            <a:endParaRPr lang="en-US" dirty="0">
              <a:solidFill>
                <a:schemeClr val="tx1"/>
              </a:solidFill>
              <a:latin typeface="+mj-lt"/>
            </a:endParaRPr>
          </a:p>
          <a:p>
            <a:pPr algn="l"/>
            <a:r>
              <a:rPr lang="en-IL" dirty="0">
                <a:solidFill>
                  <a:schemeClr val="tx1"/>
                </a:solidFill>
                <a:latin typeface="+mj-lt"/>
              </a:rPr>
              <a:t>Positivity, exchangeability, confounding etc.</a:t>
            </a:r>
            <a:endParaRPr lang="en-IL" dirty="0">
              <a:solidFill>
                <a:schemeClr val="tx1"/>
              </a:solidFill>
              <a:latin typeface="+mj-lt"/>
              <a:cs typeface="Calibri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2D9784D-7E32-406E-9EC4-9E81AA8B4E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0106" y="1104915"/>
            <a:ext cx="2157761" cy="2910832"/>
          </a:xfrm>
          <a:prstGeom prst="rect">
            <a:avLst/>
          </a:prstGeom>
        </p:spPr>
      </p:pic>
      <p:pic>
        <p:nvPicPr>
          <p:cNvPr id="3" name="Graphic 2" descr="Two Hearts with solid fill">
            <a:extLst>
              <a:ext uri="{FF2B5EF4-FFF2-40B4-BE49-F238E27FC236}">
                <a16:creationId xmlns:a16="http://schemas.microsoft.com/office/drawing/2014/main" id="{A260D082-D400-A64F-97B3-2F20E1EB7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7221" y="768426"/>
            <a:ext cx="914400" cy="914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D64768E-618C-1B48-AD80-359C95AA0CF7}"/>
              </a:ext>
            </a:extLst>
          </p:cNvPr>
          <p:cNvSpPr/>
          <p:nvPr/>
        </p:nvSpPr>
        <p:spPr>
          <a:xfrm>
            <a:off x="255863" y="4180771"/>
            <a:ext cx="853887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tx1"/>
                </a:solidFill>
              </a:rPr>
              <a:t>Towards Causal Reinforcement Learning (CRL) ICML2020 </a:t>
            </a:r>
            <a:r>
              <a:rPr lang="en-US" sz="80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https://crl.causalai.net/</a:t>
            </a:r>
            <a:endParaRPr lang="he-IL" sz="800" dirty="0">
              <a:solidFill>
                <a:schemeClr val="tx1"/>
              </a:solidFill>
            </a:endParaRPr>
          </a:p>
          <a:p>
            <a:r>
              <a:rPr lang="en-US" sz="800" dirty="0">
                <a:solidFill>
                  <a:schemeClr val="tx1"/>
                </a:solidFill>
              </a:rPr>
              <a:t>Guo, R., Cheng, L. U., Hahn, P. R., Liu, H., Cheng, L., &amp; Li, J. (2020). </a:t>
            </a:r>
            <a:r>
              <a:rPr lang="en-US" sz="800" i="1" dirty="0">
                <a:solidFill>
                  <a:schemeClr val="tx1"/>
                </a:solidFill>
              </a:rPr>
              <a:t>A Survey of Learning Causality with Data: Problems and Methods</a:t>
            </a:r>
            <a:r>
              <a:rPr lang="en-US" sz="800" dirty="0">
                <a:solidFill>
                  <a:schemeClr val="tx1"/>
                </a:solidFill>
              </a:rPr>
              <a:t>. </a:t>
            </a:r>
            <a:r>
              <a:rPr lang="en-US" sz="800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https://doi.org/10.1145/3397269</a:t>
            </a:r>
            <a:endParaRPr lang="he-IL" sz="800" dirty="0">
              <a:solidFill>
                <a:schemeClr val="tx1"/>
              </a:solidFill>
            </a:endParaRPr>
          </a:p>
          <a:p>
            <a:r>
              <a:rPr lang="en-US" sz="800" dirty="0">
                <a:solidFill>
                  <a:schemeClr val="tx1"/>
                </a:solidFill>
              </a:rPr>
              <a:t>Yao, L., Chu, Z., Li, S., Li, Y., Gao, J., &amp; Zhang, A. (2020). </a:t>
            </a:r>
            <a:r>
              <a:rPr lang="en-US" sz="800" i="1" dirty="0">
                <a:solidFill>
                  <a:schemeClr val="tx1"/>
                </a:solidFill>
              </a:rPr>
              <a:t>A Survey on Causal Inference</a:t>
            </a:r>
            <a:r>
              <a:rPr lang="en-US" sz="800" dirty="0">
                <a:solidFill>
                  <a:schemeClr val="tx1"/>
                </a:solidFill>
              </a:rPr>
              <a:t>. http://</a:t>
            </a:r>
            <a:r>
              <a:rPr lang="en-US" sz="800" dirty="0" err="1">
                <a:solidFill>
                  <a:schemeClr val="tx1"/>
                </a:solidFill>
              </a:rPr>
              <a:t>arxiv.org</a:t>
            </a:r>
            <a:r>
              <a:rPr lang="en-US" sz="800" dirty="0">
                <a:solidFill>
                  <a:schemeClr val="tx1"/>
                </a:solidFill>
              </a:rPr>
              <a:t>/abs/2002.02770</a:t>
            </a:r>
            <a:endParaRPr lang="en-IL" sz="800" dirty="0">
              <a:solidFill>
                <a:schemeClr val="tx1"/>
              </a:solidFill>
              <a:cs typeface="Calibri"/>
            </a:endParaRPr>
          </a:p>
          <a:p>
            <a:r>
              <a:rPr lang="en-US" sz="800" dirty="0">
                <a:solidFill>
                  <a:schemeClr val="tx1"/>
                </a:solidFill>
                <a:cs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https://finale.seas.harvard.edu/files/finale/files/guidelines_for_reinforcement_learning_in_healthcare.pdf</a:t>
            </a:r>
            <a:endParaRPr lang="en-US" sz="800" dirty="0">
              <a:solidFill>
                <a:schemeClr val="tx1"/>
              </a:solidFill>
              <a:cs typeface="Calibri"/>
            </a:endParaRPr>
          </a:p>
          <a:p>
            <a:r>
              <a:rPr lang="en-US" sz="800" dirty="0">
                <a:solidFill>
                  <a:schemeClr val="tx1"/>
                </a:solidFill>
              </a:rPr>
              <a:t>Ho, S. B. (2017). Causal learning versus reinforcement learning for knowledge learning and problem solving. </a:t>
            </a:r>
            <a:r>
              <a:rPr lang="en-US" sz="800" i="1" dirty="0">
                <a:solidFill>
                  <a:schemeClr val="tx1"/>
                </a:solidFill>
              </a:rPr>
              <a:t>AAAI. </a:t>
            </a:r>
            <a:endParaRPr lang="en-US" sz="800" dirty="0">
              <a:solidFill>
                <a:schemeClr val="tx1"/>
              </a:solidFill>
              <a:cs typeface="Calibri"/>
            </a:endParaRPr>
          </a:p>
          <a:p>
            <a:endParaRPr lang="en-IL" sz="800" dirty="0">
              <a:solidFill>
                <a:schemeClr val="tx1"/>
              </a:solidFill>
              <a:cs typeface="Calibri"/>
            </a:endParaRPr>
          </a:p>
          <a:p>
            <a:endParaRPr lang="en-US" sz="800" dirty="0">
              <a:solidFill>
                <a:schemeClr val="tx1"/>
              </a:solidFill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8|9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9|24.5"/>
</p:tagLst>
</file>

<file path=ppt/theme/theme1.xml><?xml version="1.0" encoding="utf-8"?>
<a:theme xmlns:a="http://schemas.openxmlformats.org/drawingml/2006/main" name="Now &amp; Then Business Meeting by Slidesgo">
  <a:themeElements>
    <a:clrScheme name="Custom 41">
      <a:dk1>
        <a:srgbClr val="FFFFFF"/>
      </a:dk1>
      <a:lt1>
        <a:srgbClr val="010A1D"/>
      </a:lt1>
      <a:dk2>
        <a:srgbClr val="FFFFFF"/>
      </a:dk2>
      <a:lt2>
        <a:srgbClr val="010A1D"/>
      </a:lt2>
      <a:accent1>
        <a:srgbClr val="A639B1"/>
      </a:accent1>
      <a:accent2>
        <a:srgbClr val="B267C1"/>
      </a:accent2>
      <a:accent3>
        <a:srgbClr val="9080D6"/>
      </a:accent3>
      <a:accent4>
        <a:srgbClr val="B349BB"/>
      </a:accent4>
      <a:accent5>
        <a:srgbClr val="B18DB7"/>
      </a:accent5>
      <a:accent6>
        <a:srgbClr val="A95FA9"/>
      </a:accent6>
      <a:hlink>
        <a:srgbClr val="7030A0"/>
      </a:hlink>
      <a:folHlink>
        <a:srgbClr val="954F72"/>
      </a:folHlink>
    </a:clrScheme>
    <a:fontScheme name="Custom 9">
      <a:majorFont>
        <a:latin typeface="Poppins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ABE0CD8E72E2E44B3CAFA18AAC726B7" ma:contentTypeVersion="11" ma:contentTypeDescription="Create a new document." ma:contentTypeScope="" ma:versionID="ab8374488b026d0e49d0086333a78f9b">
  <xsd:schema xmlns:xsd="http://www.w3.org/2001/XMLSchema" xmlns:xs="http://www.w3.org/2001/XMLSchema" xmlns:p="http://schemas.microsoft.com/office/2006/metadata/properties" xmlns:ns2="8cef5b57-fb58-4d00-9bb7-36b13b2ac1dd" xmlns:ns3="a586abc1-bc57-4a5f-863f-43b44866605d" targetNamespace="http://schemas.microsoft.com/office/2006/metadata/properties" ma:root="true" ma:fieldsID="64eff0aa24ef7af27ceea6f9d990733a" ns2:_="" ns3:_="">
    <xsd:import namespace="8cef5b57-fb58-4d00-9bb7-36b13b2ac1dd"/>
    <xsd:import namespace="a586abc1-bc57-4a5f-863f-43b4486660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ef5b57-fb58-4d00-9bb7-36b13b2ac1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86abc1-bc57-4a5f-863f-43b44866605d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5BADC18-E216-415B-8A40-F52079371AFD}"/>
</file>

<file path=customXml/itemProps2.xml><?xml version="1.0" encoding="utf-8"?>
<ds:datastoreItem xmlns:ds="http://schemas.openxmlformats.org/officeDocument/2006/customXml" ds:itemID="{F8EDA51E-A5EE-49E2-90BC-B119E5C39349}"/>
</file>

<file path=customXml/itemProps3.xml><?xml version="1.0" encoding="utf-8"?>
<ds:datastoreItem xmlns:ds="http://schemas.openxmlformats.org/officeDocument/2006/customXml" ds:itemID="{D65059B3-F44A-4C81-A8FF-D960C67E29B7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808</TotalTime>
  <Words>1234</Words>
  <Application>Microsoft Macintosh PowerPoint</Application>
  <PresentationFormat>On-screen Show (16:9)</PresentationFormat>
  <Paragraphs>104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Lato</vt:lpstr>
      <vt:lpstr>Poppins</vt:lpstr>
      <vt:lpstr>Calibri</vt:lpstr>
      <vt:lpstr>Arial</vt:lpstr>
      <vt:lpstr>Poppins Black</vt:lpstr>
      <vt:lpstr>Now &amp; Then Business Meeting by Slidesgo</vt:lpstr>
      <vt:lpstr>PowerPoint Presentation</vt:lpstr>
      <vt:lpstr>What is it for you? </vt:lpstr>
      <vt:lpstr>PowerPoint Presentation</vt:lpstr>
      <vt:lpstr>PowerPoint Presentation</vt:lpstr>
      <vt:lpstr>Business Opportunities for Policy Learning</vt:lpstr>
      <vt:lpstr>Example: Customer Journey Optimization</vt:lpstr>
      <vt:lpstr>PowerPoint Presentation</vt:lpstr>
      <vt:lpstr>Causal Inference 101: Potential Outcomes</vt:lpstr>
      <vt:lpstr>Causal Inference &amp; RL</vt:lpstr>
      <vt:lpstr>Example: Causal Bandits</vt:lpstr>
      <vt:lpstr>Offline RL – Great but …</vt:lpstr>
      <vt:lpstr>Warm Starting with Domain Knowledge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Arooba Irfan</dc:creator>
  <cp:lastModifiedBy>Hanan Shteingart</cp:lastModifiedBy>
  <cp:revision>41</cp:revision>
  <dcterms:modified xsi:type="dcterms:W3CDTF">2021-04-07T08:07:17Z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0x010100CABE0CD8E72E2E44B3CAFA18AAC726B7</vt:lpwstr>
  </property>
</Properties>
</file>